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8869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f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5_1#39722dbc9?vcp=1&amp;vop=1&amp;pid=4d91b57c8&amp;color=36,64,97&amp;vtp=1&amp;bt=1&amp;bbb=1&amp;hb=1"/>
              <p:cNvSpPr/>
              <p:nvPr/>
            </p:nvSpPr>
            <p:spPr>
              <a:xfrm>
                <a:off x="539496" y="1449216"/>
                <a:ext cx="11109960" cy="234315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现测量了该林区所有这种树木的根部横截面积，并得到所有这种树木的根部横截面积总和为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186</m:t>
                    </m:r>
                    <m:r>
                      <m:rPr>
                        <m:nor/>
                      </m:rPr>
                      <a:rPr lang="en-US" altLang="zh-CN" sz="1800" b="0" i="0">
                        <a:solidFill>
                          <a:srgbClr val="244061"/>
                        </a:solidFill>
                        <a:latin typeface="Cambria Math" pitchFamily="34" charset="0"/>
                        <a:ea typeface="Cambria Math" pitchFamily="34" charset="-122"/>
                        <a:cs typeface="Cambria Math" pitchFamily="34" charset="-120"/>
                      </a:rPr>
                      <m:t> </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已知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树木的材积量与其根部横截面积近似成正比</a:t>
                </a:r>
                <a:r>
                  <a:rPr lang="en-US" altLang="zh-CN" sz="1800" b="0" i="0" dirty="0">
                    <a:solidFill>
                      <a:srgbClr val="244061"/>
                    </a:solidFill>
                    <a:latin typeface="Times New Roman" pitchFamily="34" charset="0"/>
                    <a:ea typeface="微软雅黑" pitchFamily="34" charset="-122"/>
                    <a:cs typeface="Times New Roman" pitchFamily="34" charset="-120"/>
                  </a:rPr>
                  <a:t>.利用以上数据给出该林区这种树木的总材积量的估计值.</a:t>
                </a:r>
                <a:endParaRPr lang="en-US" altLang="zh-CN" sz="1800" dirty="0"/>
              </a:p>
              <a:p>
                <a:pPr latinLnBrk="1">
                  <a:lnSpc>
                    <a:spcPts val="89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1.896</m:t>
                        </m:r>
                      </m:e>
                    </m:rad>
                    <m:r>
                      <a:rPr lang="en-US" altLang="zh-CN" b="0" i="0">
                        <a:solidFill>
                          <a:srgbClr val="244061"/>
                        </a:solidFill>
                        <a:latin typeface="Cambria Math" pitchFamily="34" charset="0"/>
                        <a:ea typeface="Cambria Math" pitchFamily="34" charset="-122"/>
                        <a:cs typeface="Cambria Math" pitchFamily="34" charset="-120"/>
                      </a:rPr>
                      <m:t>≈1.377.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2" name="QO_6_BD.15_1#39722dbc9?vcp=1&amp;vop=1&amp;pid=4d91b57c8&amp;color=36,64,97&amp;vtp=1&amp;bt=1&amp;bbb=1&amp;hb=1"/>
              <p:cNvSpPr>
                <a:spLocks noRot="1" noChangeAspect="1" noMove="1" noResize="1" noEditPoints="1" noAdjustHandles="1" noChangeArrowheads="1" noChangeShapeType="1" noTextEdit="1"/>
              </p:cNvSpPr>
              <p:nvPr/>
            </p:nvSpPr>
            <p:spPr>
              <a:xfrm>
                <a:off x="539496" y="1449216"/>
                <a:ext cx="11109960" cy="2343150"/>
              </a:xfrm>
              <a:prstGeom prst="rect">
                <a:avLst/>
              </a:prstGeom>
              <a:blipFill>
                <a:blip r:embed="rId3"/>
                <a:stretch>
                  <a:fillRect l="-1317" b="-130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6_1#39722dbc9?vcp=1&amp;vop=1&amp;pid=4d91b57c8&amp;color=36,64,97&amp;vtp=1&amp;bbb=1&amp;hb=1"/>
              <p:cNvSpPr/>
              <p:nvPr/>
            </p:nvSpPr>
            <p:spPr>
              <a:xfrm>
                <a:off x="539496" y="3824433"/>
                <a:ext cx="11109960" cy="17761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【解】因为树木的材积量与其根部横截面积近似成正比，所以设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由</a:t>
                </a:r>
                <a:r>
                  <a:rPr lang="en-US" altLang="zh-CN" sz="1800" b="0" i="0" dirty="0">
                    <a:solidFill>
                      <a:srgbClr val="6565FF"/>
                    </a:solidFill>
                    <a:latin typeface="Times New Roman" pitchFamily="34" charset="0"/>
                    <a:ea typeface="微软雅黑" pitchFamily="34" charset="-122"/>
                    <a:cs typeface="Times New Roman" pitchFamily="34" charset="-120"/>
                  </a:rPr>
                  <a:t>（1）知该林区这种树木平均一棵的根部横截面积与平均一棵的材积量的估计值分别为0.06和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0.39=0.06</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.又因为</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=186</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×186=1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，故该林区</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这种树木的总材积量的估计值为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209</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AN.16_1#39722dbc9?vcp=1&amp;vop=1&amp;pid=4d91b57c8&amp;color=36,64,97&amp;vtp=1&amp;bbb=1&amp;hb=1"/>
              <p:cNvSpPr>
                <a:spLocks noRot="1" noChangeAspect="1" noMove="1" noResize="1" noEditPoints="1" noAdjustHandles="1" noChangeArrowheads="1" noChangeShapeType="1" noTextEdit="1"/>
              </p:cNvSpPr>
              <p:nvPr/>
            </p:nvSpPr>
            <p:spPr>
              <a:xfrm>
                <a:off x="539496" y="3824433"/>
                <a:ext cx="11109960" cy="1776159"/>
              </a:xfrm>
              <a:prstGeom prst="rect">
                <a:avLst/>
              </a:prstGeom>
              <a:blipFill>
                <a:blip r:embed="rId4"/>
                <a:stretch>
                  <a:fillRect l="-1317" r="-933" b="-787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4_BD#ecc8289e0?vcp=1&amp;pid=fdc0f3608&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独立性检验</a:t>
            </a:r>
            <a:endParaRPr lang="en-US" altLang="zh-CN" sz="2000" dirty="0"/>
          </a:p>
        </p:txBody>
      </p:sp>
      <p:sp>
        <p:nvSpPr>
          <p:cNvPr id="3" name="QO_5_BD.17_1#a89e3d083?vcp=1&amp;vop=1&amp;pid=ecc8289e0&amp;color=36,64,97&amp;vtp=1&amp;bbb=1&amp;hb=1"/>
          <p:cNvSpPr/>
          <p:nvPr/>
        </p:nvSpPr>
        <p:spPr>
          <a:xfrm>
            <a:off x="539496" y="1263419"/>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[全国一2025·15，13分]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为研究某疾病与超声波检查结果的关系</a:t>
            </a:r>
            <a:r>
              <a:rPr lang="en-US" altLang="zh-CN" sz="1800" b="0" i="0">
                <a:solidFill>
                  <a:srgbClr val="244061"/>
                </a:solidFill>
                <a:latin typeface="Times New Roman" pitchFamily="34" charset="0"/>
                <a:ea typeface="微软雅黑" pitchFamily="34" charset="-122"/>
                <a:cs typeface="Times New Roman" pitchFamily="34" charset="-120"/>
              </a:rPr>
              <a:t>，从做过超声波检查的人群中随机调查了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a:t>
            </a:r>
            <a:r>
              <a:rPr lang="en-US" altLang="zh-CN" b="0" i="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000人，得到如下列联表：</a:t>
            </a:r>
            <a:endParaRPr lang="en-US" altLang="zh-CN" dirty="0"/>
          </a:p>
        </p:txBody>
      </p:sp>
      <p:graphicFrame>
        <p:nvGraphicFramePr>
          <p:cNvPr id="12" name="QO_5_BD.17_2#a89e3d083?colgroup=14,10,10,10&amp;vcp=1&amp;vop=1&amp;pid=ecc8289e0&amp;color=36,64,97&amp;vtp=1&amp;bbb=1"/>
          <p:cNvGraphicFramePr>
            <a:graphicFrameLocks noGrp="1"/>
          </p:cNvGraphicFramePr>
          <p:nvPr>
            <p:extLst>
              <p:ext uri="{D42A27DB-BD31-4B8C-83A1-F6EECF244321}">
                <p14:modId xmlns:p14="http://schemas.microsoft.com/office/powerpoint/2010/main" val="1250674870"/>
              </p:ext>
            </p:extLst>
          </p:nvPr>
        </p:nvGraphicFramePr>
        <p:xfrm>
          <a:off x="539496" y="2168231"/>
          <a:ext cx="11064240" cy="1924179"/>
        </p:xfrm>
        <a:graphic>
          <a:graphicData uri="http://schemas.openxmlformats.org/drawingml/2006/table">
            <a:tbl>
              <a:tblPr/>
              <a:tblGrid>
                <a:gridCol w="3438144">
                  <a:extLst>
                    <a:ext uri="{9D8B030D-6E8A-4147-A177-3AD203B41FA5}">
                      <a16:colId xmlns:a16="http://schemas.microsoft.com/office/drawing/2014/main" val="20000"/>
                    </a:ext>
                  </a:extLst>
                </a:gridCol>
                <a:gridCol w="2542032">
                  <a:extLst>
                    <a:ext uri="{9D8B030D-6E8A-4147-A177-3AD203B41FA5}">
                      <a16:colId xmlns:a16="http://schemas.microsoft.com/office/drawing/2014/main" val="20001"/>
                    </a:ext>
                  </a:extLst>
                </a:gridCol>
                <a:gridCol w="2542032">
                  <a:extLst>
                    <a:ext uri="{9D8B030D-6E8A-4147-A177-3AD203B41FA5}">
                      <a16:colId xmlns:a16="http://schemas.microsoft.com/office/drawing/2014/main" val="20002"/>
                    </a:ext>
                  </a:extLst>
                </a:gridCol>
                <a:gridCol w="2542032">
                  <a:extLst>
                    <a:ext uri="{9D8B030D-6E8A-4147-A177-3AD203B41FA5}">
                      <a16:colId xmlns:a16="http://schemas.microsoft.com/office/drawing/2014/main" val="20003"/>
                    </a:ext>
                  </a:extLst>
                </a:gridCol>
              </a:tblGrid>
              <a:tr h="754698">
                <a:tc>
                  <a:txBody>
                    <a:bodyPr/>
                    <a:lstStyle/>
                    <a:p>
                      <a:pPr algn="ctr" latinLnBrk="1" hangingPunct="0">
                        <a:lnSpc>
                          <a:spcPts val="2900"/>
                        </a:lnSpc>
                      </a:pPr>
                      <a:r>
                        <a:rPr lang="en-US" altLang="zh-CN" sz="1800" b="1" i="0">
                          <a:solidFill>
                            <a:srgbClr val="244061"/>
                          </a:solidFill>
                          <a:latin typeface="Times New Roman" pitchFamily="34" charset="0"/>
                          <a:ea typeface="微软雅黑" pitchFamily="34" charset="-122"/>
                          <a:cs typeface="Times New Roman" pitchFamily="34" charset="-120"/>
                        </a:rPr>
                        <a:t>超声波检查结果</a:t>
                      </a:r>
                      <a:r>
                        <a:rPr lang="en-US" altLang="zh-CN" sz="1800" b="1" i="0">
                          <a:solidFill>
                            <a:srgbClr val="244061"/>
                          </a:solidFill>
                          <a:latin typeface="SimSun" pitchFamily="34" charset="0"/>
                          <a:ea typeface="SimSun" pitchFamily="34" charset="-122"/>
                          <a:cs typeface="SimSun" pitchFamily="34" charset="-120"/>
                        </a:rPr>
                        <a:t> </a:t>
                      </a:r>
                      <a:endParaRPr lang="en-US" altLang="zh-CN" sz="1200" dirty="0"/>
                    </a:p>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未患该疾病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5" name="QO_6_BD.18_1#082f4486f?vcp=1&amp;vop=1&amp;pid=a89e3d083&amp;color=36,64,97&amp;vtp=1&amp;bbb=1"/>
              <p:cNvSpPr/>
              <p:nvPr/>
            </p:nvSpPr>
            <p:spPr>
              <a:xfrm>
                <a:off x="539496" y="422563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记超声波检查结果不正常者患该疾病的概率为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的估计值；</a:t>
                </a:r>
                <a:endParaRPr lang="en-US" altLang="zh-CN" sz="1800" dirty="0"/>
              </a:p>
            </p:txBody>
          </p:sp>
        </mc:Choice>
        <mc:Fallback>
          <p:sp>
            <p:nvSpPr>
              <p:cNvPr id="5" name="QO_6_BD.18_1#082f4486f?vcp=1&amp;vop=1&amp;pid=a89e3d083&amp;color=36,64,97&amp;vtp=1&amp;bbb=1"/>
              <p:cNvSpPr>
                <a:spLocks noRot="1" noChangeAspect="1" noMove="1" noResize="1" noEditPoints="1" noAdjustHandles="1" noChangeArrowheads="1" noChangeShapeType="1" noTextEdit="1"/>
              </p:cNvSpPr>
              <p:nvPr/>
            </p:nvSpPr>
            <p:spPr>
              <a:xfrm>
                <a:off x="539496" y="4225631"/>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19_1#082f4486f?vcp=1&amp;vop=1&amp;pid=a89e3d083&amp;color=36,64,97&amp;vtp=1&amp;bbb=1&amp;hb=1"/>
              <p:cNvSpPr/>
              <p:nvPr/>
            </p:nvSpPr>
            <p:spPr>
              <a:xfrm>
                <a:off x="539496" y="4590121"/>
                <a:ext cx="11109960" cy="12050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【解】根据题表数据可知，超声波检查结果不正常的有200人，其中患该疾病的有180人</a:t>
                </a:r>
                <a:r>
                  <a:rPr lang="en-US" altLang="zh-CN" sz="1800" b="0" i="0">
                    <a:solidFill>
                      <a:srgbClr val="6565FF"/>
                    </a:solidFill>
                    <a:latin typeface="Times New Roman" pitchFamily="34" charset="0"/>
                    <a:ea typeface="微软雅黑" pitchFamily="34" charset="-122"/>
                    <a:cs typeface="Times New Roman" pitchFamily="34" charset="-120"/>
                  </a:rPr>
                  <a:t>，因此估计超声波检查</a:t>
                </a:r>
              </a:p>
              <a:p>
                <a:pPr latinLnBrk="1">
                  <a:lnSpc>
                    <a:spcPts val="3400"/>
                  </a:lnSpc>
                </a:pPr>
                <a:r>
                  <a:rPr lang="en-US" altLang="zh-CN" sz="1800" b="0" i="0">
                    <a:solidFill>
                      <a:srgbClr val="6565FF"/>
                    </a:solidFill>
                    <a:latin typeface="Times New Roman" pitchFamily="34" charset="0"/>
                    <a:ea typeface="微软雅黑" pitchFamily="34" charset="-122"/>
                    <a:cs typeface="Times New Roman" pitchFamily="34" charset="-120"/>
                  </a:rPr>
                  <a:t>结果不正常者患该疾病的概率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180</m:t>
                        </m:r>
                      </m:num>
                      <m:den>
                        <m:r>
                          <a:rPr lang="en-US" altLang="zh-CN" sz="1800" b="0" i="0">
                            <a:solidFill>
                              <a:srgbClr val="6565FF"/>
                            </a:solidFill>
                            <a:latin typeface="Cambria Math" pitchFamily="34" charset="0"/>
                            <a:ea typeface="Cambria Math" pitchFamily="34" charset="-122"/>
                            <a:cs typeface="Cambria Math" pitchFamily="34" charset="-120"/>
                          </a:rPr>
                          <m:t>200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（易错：注意该问所求概率中用到的数据，数据找错</a:t>
                </a:r>
                <a:r>
                  <a:rPr lang="en-US" altLang="zh-CN" sz="1800" b="0" i="0">
                    <a:solidFill>
                      <a:srgbClr val="6565FF"/>
                    </a:solidFill>
                    <a:latin typeface="Times New Roman" pitchFamily="34" charset="0"/>
                    <a:ea typeface="微软雅黑" pitchFamily="34" charset="-122"/>
                    <a:cs typeface="Times New Roman" pitchFamily="34" charset="-120"/>
                  </a:rPr>
                  <a:t>，计算也就出</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错</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6_AN.19_1#082f4486f?vcp=1&amp;vop=1&amp;pid=a89e3d083&amp;color=36,64,97&amp;vtp=1&amp;bbb=1&amp;hb=1"/>
              <p:cNvSpPr>
                <a:spLocks noRot="1" noChangeAspect="1" noMove="1" noResize="1" noEditPoints="1" noAdjustHandles="1" noChangeArrowheads="1" noChangeShapeType="1" noTextEdit="1"/>
              </p:cNvSpPr>
              <p:nvPr/>
            </p:nvSpPr>
            <p:spPr>
              <a:xfrm>
                <a:off x="539496" y="4590121"/>
                <a:ext cx="11109960" cy="1205040"/>
              </a:xfrm>
              <a:prstGeom prst="rect">
                <a:avLst/>
              </a:prstGeom>
              <a:blipFill>
                <a:blip r:embed="rId4"/>
                <a:stretch>
                  <a:fillRect l="-1317" r="-220" b="-111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0_1#1a9933e0a?vcp=1&amp;vop=1&amp;pid=a89e3d083&amp;color=36,64,97&amp;vtp=1&amp;bt=1&amp;bbb=1"/>
              <p:cNvSpPr/>
              <p:nvPr/>
            </p:nvSpPr>
            <p:spPr>
              <a:xfrm>
                <a:off x="539496" y="1923274"/>
                <a:ext cx="11109960" cy="939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根据小概率值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的独立性检验，分析超声波检查结果是否与患该疾病有关.</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20_1#1a9933e0a?vcp=1&amp;vop=1&amp;pid=a89e3d083&amp;color=36,64,97&amp;vtp=1&amp;bt=1&amp;bbb=1"/>
              <p:cNvSpPr>
                <a:spLocks noRot="1" noChangeAspect="1" noMove="1" noResize="1" noEditPoints="1" noAdjustHandles="1" noChangeArrowheads="1" noChangeShapeType="1" noTextEdit="1"/>
              </p:cNvSpPr>
              <p:nvPr/>
            </p:nvSpPr>
            <p:spPr>
              <a:xfrm>
                <a:off x="539496" y="1923274"/>
                <a:ext cx="11109960" cy="939800"/>
              </a:xfrm>
              <a:prstGeom prst="rect">
                <a:avLst/>
              </a:prstGeom>
              <a:blipFill>
                <a:blip r:embed="rId3"/>
                <a:stretch>
                  <a:fillRect l="-1317" b="-45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3" name="QO_6_BD.20_2#1a9933e0a?colgroup=15,31&amp;vcp=1&amp;vop=1&amp;pid=a89e3d083&amp;color=36,64,97&amp;vtp=1&amp;bbb=1"/>
              <p:cNvGraphicFramePr>
                <a:graphicFrameLocks noGrp="1"/>
              </p:cNvGraphicFramePr>
              <p:nvPr>
                <p:extLst>
                  <p:ext uri="{D42A27DB-BD31-4B8C-83A1-F6EECF244321}">
                    <p14:modId xmlns:p14="http://schemas.microsoft.com/office/powerpoint/2010/main" val="1868431763"/>
                  </p:ext>
                </p:extLst>
              </p:nvPr>
            </p:nvGraphicFramePr>
            <p:xfrm>
              <a:off x="539496" y="2973818"/>
              <a:ext cx="11100816" cy="756666"/>
            </p:xfrm>
            <a:graphic>
              <a:graphicData uri="http://schemas.openxmlformats.org/drawingml/2006/table">
                <a:tbl>
                  <a:tblPr/>
                  <a:tblGrid>
                    <a:gridCol w="3657600">
                      <a:extLst>
                        <a:ext uri="{9D8B030D-6E8A-4147-A177-3AD203B41FA5}">
                          <a16:colId xmlns:a16="http://schemas.microsoft.com/office/drawing/2014/main" val="20000"/>
                        </a:ext>
                      </a:extLst>
                    </a:gridCol>
                    <a:gridCol w="7443216">
                      <a:extLst>
                        <a:ext uri="{9D8B030D-6E8A-4147-A177-3AD203B41FA5}">
                          <a16:colId xmlns:a16="http://schemas.microsoft.com/office/drawing/2014/main" val="20001"/>
                        </a:ext>
                      </a:extLst>
                    </a:gridCol>
                  </a:tblGrid>
                  <a:tr h="381000">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0.050</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0.010</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5666">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3.841</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6.635</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10.828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3" name="QO_6_BD.20_2#1a9933e0a?colgroup=15,31&amp;vcp=1&amp;vop=1&amp;pid=a89e3d083&amp;color=36,64,97&amp;vtp=1&amp;bbb=1"/>
              <p:cNvGraphicFramePr>
                <a:graphicFrameLocks noGrp="1"/>
              </p:cNvGraphicFramePr>
              <p:nvPr>
                <p:extLst>
                  <p:ext uri="{D42A27DB-BD31-4B8C-83A1-F6EECF244321}">
                    <p14:modId xmlns:p14="http://schemas.microsoft.com/office/powerpoint/2010/main" val="1868431763"/>
                  </p:ext>
                </p:extLst>
              </p:nvPr>
            </p:nvGraphicFramePr>
            <p:xfrm>
              <a:off x="539496" y="2973818"/>
              <a:ext cx="11100816" cy="756666"/>
            </p:xfrm>
            <a:graphic>
              <a:graphicData uri="http://schemas.openxmlformats.org/drawingml/2006/table">
                <a:tbl>
                  <a:tblPr/>
                  <a:tblGrid>
                    <a:gridCol w="3657600">
                      <a:extLst>
                        <a:ext uri="{9D8B030D-6E8A-4147-A177-3AD203B41FA5}">
                          <a16:colId xmlns:a16="http://schemas.microsoft.com/office/drawing/2014/main" val="20000"/>
                        </a:ext>
                      </a:extLst>
                    </a:gridCol>
                    <a:gridCol w="7443216">
                      <a:extLst>
                        <a:ext uri="{9D8B030D-6E8A-4147-A177-3AD203B41FA5}">
                          <a16:colId xmlns:a16="http://schemas.microsoft.com/office/drawing/2014/main" val="20001"/>
                        </a:ext>
                      </a:extLst>
                    </a:gridCol>
                  </a:tblGrid>
                  <a:tr h="38100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7" r="-204000" b="-10158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9182" r="-164" b="-101587"/>
                          </a:stretch>
                        </a:blipFill>
                      </a:tcPr>
                    </a:tc>
                    <a:extLst>
                      <a:ext uri="{0D108BD9-81ED-4DB2-BD59-A6C34878D82A}">
                        <a16:rowId xmlns:a16="http://schemas.microsoft.com/office/drawing/2014/main" val="10000"/>
                      </a:ext>
                    </a:extLst>
                  </a:tr>
                  <a:tr h="37566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7" t="-101613" r="-204000" b="-322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9182" t="-101613" r="-164" b="-3226"/>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6_AN.21_1#1a9933e0a?vcp=1&amp;vop=1&amp;pid=a89e3d083&amp;color=36,64,97&amp;vtp=1&amp;bbb=1"/>
              <p:cNvSpPr/>
              <p:nvPr/>
            </p:nvSpPr>
            <p:spPr>
              <a:xfrm>
                <a:off x="539496" y="3862818"/>
                <a:ext cx="11109960" cy="1255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【解】零假设为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𝐻</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超声波检查结果与患该疾病无关.</a:t>
                </a:r>
                <a:endParaRPr lang="en-US" altLang="zh-CN" sz="1800" dirty="0"/>
              </a:p>
              <a:p>
                <a:pPr latinLnBrk="1">
                  <a:lnSpc>
                    <a:spcPts val="38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000×(20×20−180×780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200×800×800×200</m:t>
                        </m:r>
                      </m:den>
                    </m:f>
                    <m:r>
                      <a:rPr lang="en-US" altLang="zh-CN" sz="1800" b="0" i="0">
                        <a:solidFill>
                          <a:srgbClr val="6565FF"/>
                        </a:solidFill>
                        <a:latin typeface="Cambria Math" pitchFamily="34" charset="0"/>
                        <a:ea typeface="Cambria Math" pitchFamily="34" charset="-122"/>
                        <a:cs typeface="Cambria Math" pitchFamily="34" charset="-120"/>
                      </a:rPr>
                      <m:t>=765.625&gt;10.828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据小概率值</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𝛼</m:t>
                    </m:r>
                    <m:r>
                      <a:rPr lang="en-US" altLang="zh-CN" sz="1800" b="0" i="0">
                        <a:solidFill>
                          <a:srgbClr val="6565FF"/>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的独立性检验，超声波检查结果与患该疾病有关，此推断犯错误的概率不大于0.001.</a:t>
                </a:r>
                <a:endParaRPr lang="en-US" altLang="zh-CN" sz="1800" dirty="0"/>
              </a:p>
            </p:txBody>
          </p:sp>
        </mc:Choice>
        <mc:Fallback>
          <p:sp>
            <p:nvSpPr>
              <p:cNvPr id="4" name="QO_6_AN.21_1#1a9933e0a?vcp=1&amp;vop=1&amp;pid=a89e3d083&amp;color=36,64,97&amp;vtp=1&amp;bbb=1"/>
              <p:cNvSpPr>
                <a:spLocks noRot="1" noChangeAspect="1" noMove="1" noResize="1" noEditPoints="1" noAdjustHandles="1" noChangeArrowheads="1" noChangeShapeType="1" noTextEdit="1"/>
              </p:cNvSpPr>
              <p:nvPr/>
            </p:nvSpPr>
            <p:spPr>
              <a:xfrm>
                <a:off x="539496" y="3862818"/>
                <a:ext cx="11109960" cy="1255840"/>
              </a:xfrm>
              <a:prstGeom prst="rect">
                <a:avLst/>
              </a:prstGeom>
              <a:blipFill>
                <a:blip r:embed="rId5"/>
                <a:stretch>
                  <a:fillRect l="-1317" b="-106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22_1#7b93a64c8?vcp=1&amp;vop=1&amp;pid=ecc8289e0&amp;color=36,64,97&amp;vtp=1&amp;bt=1&amp;bbb=1&amp;hb=1"/>
          <p:cNvSpPr/>
          <p:nvPr/>
        </p:nvSpPr>
        <p:spPr>
          <a:xfrm>
            <a:off x="539496" y="230414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[全国甲理2024·17,12分]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某工厂进行生产线智能化升级改造.升级改造后，从该工厂甲</a:t>
            </a:r>
            <a:r>
              <a:rPr lang="en-US" altLang="zh-CN" sz="1800" b="0" i="0">
                <a:solidFill>
                  <a:srgbClr val="244061"/>
                </a:solidFill>
                <a:latin typeface="Times New Roman" pitchFamily="34" charset="0"/>
                <a:ea typeface="微软雅黑" pitchFamily="34" charset="-122"/>
                <a:cs typeface="Times New Roman" pitchFamily="34" charset="-120"/>
              </a:rPr>
              <a:t>、乙两个车间的产</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品中随机抽取</a:t>
            </a:r>
            <a:r>
              <a:rPr lang="en-US" altLang="zh-CN" b="0" i="0" dirty="0">
                <a:solidFill>
                  <a:srgbClr val="244061"/>
                </a:solidFill>
                <a:latin typeface="Times New Roman" pitchFamily="34" charset="0"/>
                <a:ea typeface="微软雅黑" pitchFamily="34" charset="-122"/>
                <a:cs typeface="Times New Roman" pitchFamily="34" charset="-120"/>
              </a:rPr>
              <a:t>150件进行检验，数据如下：</a:t>
            </a:r>
            <a:endParaRPr lang="en-US" altLang="zh-CN" dirty="0"/>
          </a:p>
        </p:txBody>
      </p:sp>
      <p:graphicFrame>
        <p:nvGraphicFramePr>
          <p:cNvPr id="14" name="QO_5_BD.22_2#7b93a64c8?colgroup=10,9,9,6,9&amp;vcp=1&amp;vop=1&amp;pid=ecc8289e0&amp;color=36,64,97&amp;vtp=1&amp;bbb=1"/>
          <p:cNvGraphicFramePr>
            <a:graphicFrameLocks noGrp="1"/>
          </p:cNvGraphicFramePr>
          <p:nvPr>
            <p:extLst>
              <p:ext uri="{D42A27DB-BD31-4B8C-83A1-F6EECF244321}">
                <p14:modId xmlns:p14="http://schemas.microsoft.com/office/powerpoint/2010/main" val="448162652"/>
              </p:ext>
            </p:extLst>
          </p:nvPr>
        </p:nvGraphicFramePr>
        <p:xfrm>
          <a:off x="539496" y="3209275"/>
          <a:ext cx="11064240" cy="1554863"/>
        </p:xfrm>
        <a:graphic>
          <a:graphicData uri="http://schemas.openxmlformats.org/drawingml/2006/table">
            <a:tbl>
              <a:tblPr/>
              <a:tblGrid>
                <a:gridCol w="2551176">
                  <a:extLst>
                    <a:ext uri="{9D8B030D-6E8A-4147-A177-3AD203B41FA5}">
                      <a16:colId xmlns:a16="http://schemas.microsoft.com/office/drawing/2014/main" val="20000"/>
                    </a:ext>
                  </a:extLst>
                </a:gridCol>
                <a:gridCol w="2322576">
                  <a:extLst>
                    <a:ext uri="{9D8B030D-6E8A-4147-A177-3AD203B41FA5}">
                      <a16:colId xmlns:a16="http://schemas.microsoft.com/office/drawing/2014/main" val="20001"/>
                    </a:ext>
                  </a:extLst>
                </a:gridCol>
                <a:gridCol w="2322576">
                  <a:extLst>
                    <a:ext uri="{9D8B030D-6E8A-4147-A177-3AD203B41FA5}">
                      <a16:colId xmlns:a16="http://schemas.microsoft.com/office/drawing/2014/main" val="20002"/>
                    </a:ext>
                  </a:extLst>
                </a:gridCol>
                <a:gridCol w="1545336">
                  <a:extLst>
                    <a:ext uri="{9D8B030D-6E8A-4147-A177-3AD203B41FA5}">
                      <a16:colId xmlns:a16="http://schemas.microsoft.com/office/drawing/2014/main" val="20003"/>
                    </a:ext>
                  </a:extLst>
                </a:gridCol>
                <a:gridCol w="2322576">
                  <a:extLst>
                    <a:ext uri="{9D8B030D-6E8A-4147-A177-3AD203B41FA5}">
                      <a16:colId xmlns:a16="http://schemas.microsoft.com/office/drawing/2014/main" val="20004"/>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6_BD.23_1#48138a3b3?vcp=1&amp;vop=1&amp;pid=7b93a64c8&amp;color=36,64,97&amp;vtp=1&amp;bt=1&amp;bbb=1"/>
          <p:cNvSpPr/>
          <p:nvPr/>
        </p:nvSpPr>
        <p:spPr>
          <a:xfrm>
            <a:off x="539496" y="224760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填写如下列联表：</a:t>
            </a:r>
            <a:endParaRPr lang="en-US" altLang="zh-CN" sz="1800" dirty="0"/>
          </a:p>
        </p:txBody>
      </p:sp>
      <p:graphicFrame>
        <p:nvGraphicFramePr>
          <p:cNvPr id="15" name="QO_6_BD.23_2#48138a3b3?colgroup=20,13,13&amp;vcp=1&amp;vop=1&amp;pid=7b93a64c8&amp;color=36,64,97&amp;vtp=1&amp;bbb=1"/>
          <p:cNvGraphicFramePr>
            <a:graphicFrameLocks noGrp="1"/>
          </p:cNvGraphicFramePr>
          <p:nvPr>
            <p:extLst>
              <p:ext uri="{D42A27DB-BD31-4B8C-83A1-F6EECF244321}">
                <p14:modId xmlns:p14="http://schemas.microsoft.com/office/powerpoint/2010/main" val="2582034406"/>
              </p:ext>
            </p:extLst>
          </p:nvPr>
        </p:nvGraphicFramePr>
        <p:xfrm>
          <a:off x="539496" y="2748234"/>
          <a:ext cx="11091672" cy="1156146"/>
        </p:xfrm>
        <a:graphic>
          <a:graphicData uri="http://schemas.openxmlformats.org/drawingml/2006/table">
            <a:tbl>
              <a:tblPr/>
              <a:tblGrid>
                <a:gridCol w="4745736">
                  <a:extLst>
                    <a:ext uri="{9D8B030D-6E8A-4147-A177-3AD203B41FA5}">
                      <a16:colId xmlns:a16="http://schemas.microsoft.com/office/drawing/2014/main" val="20000"/>
                    </a:ext>
                  </a:extLst>
                </a:gridCol>
                <a:gridCol w="3172968">
                  <a:extLst>
                    <a:ext uri="{9D8B030D-6E8A-4147-A177-3AD203B41FA5}">
                      <a16:colId xmlns:a16="http://schemas.microsoft.com/office/drawing/2014/main" val="20001"/>
                    </a:ext>
                  </a:extLst>
                </a:gridCol>
                <a:gridCol w="3172968">
                  <a:extLst>
                    <a:ext uri="{9D8B030D-6E8A-4147-A177-3AD203B41FA5}">
                      <a16:colId xmlns:a16="http://schemas.microsoft.com/office/drawing/2014/main" val="20002"/>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4" name="QO_6_BD.23_3#48138a3b3?vcp=1&amp;vop=1&amp;pid=7b93a64c8&amp;color=36,64,97&amp;vtp=1&amp;bbb=1&amp;hb=1"/>
              <p:cNvSpPr/>
              <p:nvPr/>
            </p:nvSpPr>
            <p:spPr>
              <a:xfrm>
                <a:off x="539496" y="404363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95%</m:t>
                    </m:r>
                  </m:oMath>
                </a14:m>
                <a:r>
                  <a:rPr lang="en-US" altLang="zh-CN" sz="1800" b="0" i="0" dirty="0">
                    <a:solidFill>
                      <a:srgbClr val="244061"/>
                    </a:solidFill>
                    <a:latin typeface="Times New Roman" pitchFamily="34" charset="0"/>
                    <a:ea typeface="微软雅黑" pitchFamily="34" charset="-122"/>
                    <a:cs typeface="Times New Roman" pitchFamily="34" charset="-120"/>
                  </a:rPr>
                  <a:t>的把握认为甲、乙两车间产品的优级品率存在差异?能否有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的把握认为甲</a:t>
                </a:r>
                <a:r>
                  <a:rPr lang="en-US" altLang="zh-CN" sz="1800" b="0" i="0">
                    <a:solidFill>
                      <a:srgbClr val="244061"/>
                    </a:solidFill>
                    <a:latin typeface="Times New Roman" pitchFamily="34" charset="0"/>
                    <a:ea typeface="微软雅黑" pitchFamily="34" charset="-122"/>
                    <a:cs typeface="Times New Roman" pitchFamily="34" charset="-120"/>
                  </a:rPr>
                  <a:t>、乙两车间产品的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优级品率存在差异</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BD.23_3#48138a3b3?vcp=1&amp;vop=1&amp;pid=7b93a64c8&amp;color=36,64,97&amp;vtp=1&amp;bbb=1&amp;hb=1"/>
              <p:cNvSpPr>
                <a:spLocks noRot="1" noChangeAspect="1" noMove="1" noResize="1" noEditPoints="1" noAdjustHandles="1" noChangeArrowheads="1" noChangeShapeType="1" noTextEdit="1"/>
              </p:cNvSpPr>
              <p:nvPr/>
            </p:nvSpPr>
            <p:spPr>
              <a:xfrm>
                <a:off x="539496" y="4043634"/>
                <a:ext cx="11109960" cy="773240"/>
              </a:xfrm>
              <a:prstGeom prst="rect">
                <a:avLst/>
              </a:prstGeom>
              <a:blipFill>
                <a:blip r:embed="rId3"/>
                <a:stretch>
                  <a:fillRect l="-1317" r="-1153" b="-18110"/>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6_AN.24_1#48138a3b3?vcp=1&amp;vop=1&amp;pid=7b93a64c8&amp;color=36,64,97&amp;mp=1&amp;vtp=1&amp;bt=1&amp;bbb=1"/>
          <p:cNvSpPr/>
          <p:nvPr/>
        </p:nvSpPr>
        <p:spPr>
          <a:xfrm>
            <a:off x="539496" y="2217978"/>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【解】补全列联表如下：</a:t>
            </a:r>
            <a:endParaRPr lang="en-US" altLang="zh-CN" sz="1800" dirty="0"/>
          </a:p>
        </p:txBody>
      </p:sp>
      <p:graphicFrame>
        <p:nvGraphicFramePr>
          <p:cNvPr id="16" name="QO_6_AN.24_2#48138a3b3?colgroup=15,15,15&amp;vcp=1&amp;vop=1&amp;pid=7b93a64c8&amp;color=36,64,97&amp;mp=1&amp;vtp=1&amp;bbb=1"/>
          <p:cNvGraphicFramePr>
            <a:graphicFrameLocks noGrp="1"/>
          </p:cNvGraphicFramePr>
          <p:nvPr>
            <p:extLst>
              <p:ext uri="{D42A27DB-BD31-4B8C-83A1-F6EECF244321}">
                <p14:modId xmlns:p14="http://schemas.microsoft.com/office/powerpoint/2010/main" val="1063852733"/>
              </p:ext>
            </p:extLst>
          </p:nvPr>
        </p:nvGraphicFramePr>
        <p:xfrm>
          <a:off x="539496" y="2718612"/>
          <a:ext cx="11073384" cy="1165036"/>
        </p:xfrm>
        <a:graphic>
          <a:graphicData uri="http://schemas.openxmlformats.org/drawingml/2006/table">
            <a:tbl>
              <a:tblPr/>
              <a:tblGrid>
                <a:gridCol w="3758184">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gridCol w="3657600">
                  <a:extLst>
                    <a:ext uri="{9D8B030D-6E8A-4147-A177-3AD203B41FA5}">
                      <a16:colId xmlns:a16="http://schemas.microsoft.com/office/drawing/2014/main" val="20002"/>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4" name="QO_6_AN.24_3#48138a3b3?vcp=1&amp;vop=1&amp;pid=7b93a64c8&amp;color=36,64,97&amp;mp=1&amp;vtp=1&amp;bbb=1&amp;hb=1"/>
              <p:cNvSpPr/>
              <p:nvPr/>
            </p:nvSpPr>
            <p:spPr>
              <a:xfrm>
                <a:off x="539496" y="4014012"/>
                <a:ext cx="11109960" cy="836740"/>
              </a:xfrm>
              <a:prstGeom prst="rect">
                <a:avLst/>
              </a:prstGeom>
              <a:noFill/>
              <a:ln/>
            </p:spPr>
            <p:txBody>
              <a:bodyPr wrap="none" lIns="0" tIns="0" rIns="0" bIns="0" rtlCol="0" anchor="t"/>
              <a:lstStyle/>
              <a:p>
                <a:pPr algn="l" latinLnBrk="1">
                  <a:lnSpc>
                    <a:spcPts val="38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𝐾</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150×(26×30−24×70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50×100×96×54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75</m:t>
                        </m:r>
                      </m:num>
                      <m:den>
                        <m:r>
                          <a:rPr lang="en-US" altLang="zh-CN" sz="1800" b="0" i="0">
                            <a:solidFill>
                              <a:srgbClr val="6565FF"/>
                            </a:solidFill>
                            <a:latin typeface="Cambria Math" pitchFamily="34" charset="0"/>
                            <a:ea typeface="Cambria Math" pitchFamily="34" charset="-122"/>
                            <a:cs typeface="Cambria Math" pitchFamily="34" charset="-120"/>
                          </a:rPr>
                          <m:t>16</m:t>
                        </m:r>
                      </m:den>
                    </m:f>
                    <m:r>
                      <a:rPr lang="en-US" altLang="zh-CN" sz="1800" b="0" i="0">
                        <a:solidFill>
                          <a:srgbClr val="6565FF"/>
                        </a:solidFill>
                        <a:latin typeface="Cambria Math" pitchFamily="34" charset="0"/>
                        <a:ea typeface="Cambria Math" pitchFamily="34" charset="-122"/>
                        <a:cs typeface="Cambria Math" pitchFamily="34" charset="-120"/>
                      </a:rPr>
                      <m:t>=4.687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5&gt;3.841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4.687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5&lt;6.635</m:t>
                    </m:r>
                  </m:oMath>
                </a14:m>
                <a:r>
                  <a:rPr lang="en-US" altLang="zh-CN" sz="1800" b="0" i="0" dirty="0">
                    <a:solidFill>
                      <a:srgbClr val="6565FF"/>
                    </a:solidFill>
                    <a:latin typeface="Times New Roman" pitchFamily="34" charset="0"/>
                    <a:ea typeface="微软雅黑" pitchFamily="34" charset="-122"/>
                    <a:cs typeface="Times New Roman" pitchFamily="34" charset="-120"/>
                  </a:rPr>
                  <a:t>,所以有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的把握认为甲</a:t>
                </a:r>
                <a:r>
                  <a:rPr lang="en-US" altLang="zh-CN" sz="1800" b="0" i="0">
                    <a:solidFill>
                      <a:srgbClr val="6565FF"/>
                    </a:solidFill>
                    <a:latin typeface="Times New Roman" pitchFamily="34" charset="0"/>
                    <a:ea typeface="微软雅黑" pitchFamily="34" charset="-122"/>
                    <a:cs typeface="Times New Roman" pitchFamily="34" charset="-120"/>
                  </a:rPr>
                  <a:t>、乙两车间产品的优</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级品率存在差异</a:t>
                </a:r>
                <a:r>
                  <a:rPr lang="en-US" altLang="zh-CN" b="0" i="0" dirty="0">
                    <a:solidFill>
                      <a:srgbClr val="6565FF"/>
                    </a:solidFill>
                    <a:latin typeface="Times New Roman" pitchFamily="34" charset="0"/>
                    <a:ea typeface="微软雅黑" pitchFamily="34" charset="-122"/>
                    <a:cs typeface="Times New Roman" pitchFamily="34" charset="-120"/>
                  </a:rPr>
                  <a:t>，没有</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的把握认为甲、乙两车间产品的优级品率存在差异.</a:t>
                </a:r>
                <a:endParaRPr lang="en-US" altLang="zh-CN" sz="100" dirty="0"/>
              </a:p>
            </p:txBody>
          </p:sp>
        </mc:Choice>
        <mc:Fallback>
          <p:sp>
            <p:nvSpPr>
              <p:cNvPr id="4" name="QO_6_AN.24_3#48138a3b3?vcp=1&amp;vop=1&amp;pid=7b93a64c8&amp;color=36,64,97&amp;mp=1&amp;vtp=1&amp;bbb=1&amp;hb=1"/>
              <p:cNvSpPr>
                <a:spLocks noRot="1" noChangeAspect="1" noMove="1" noResize="1" noEditPoints="1" noAdjustHandles="1" noChangeArrowheads="1" noChangeShapeType="1" noTextEdit="1"/>
              </p:cNvSpPr>
              <p:nvPr/>
            </p:nvSpPr>
            <p:spPr>
              <a:xfrm>
                <a:off x="539496" y="4014012"/>
                <a:ext cx="11109960" cy="836740"/>
              </a:xfrm>
              <a:prstGeom prst="rect">
                <a:avLst/>
              </a:prstGeom>
              <a:blipFill>
                <a:blip r:embed="rId3"/>
                <a:stretch>
                  <a:fillRect l="-1317" r="-439"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5_1#f268f081c?vcp=1&amp;vop=1&amp;pid=7b93a64c8&amp;color=36,64,97&amp;vtp=1&amp;bt=1&amp;bbb=1&amp;hb=1"/>
              <p:cNvSpPr/>
              <p:nvPr/>
            </p:nvSpPr>
            <p:spPr>
              <a:xfrm>
                <a:off x="539496" y="828000"/>
                <a:ext cx="11109960" cy="1855661"/>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已知升级改造前该工厂产品的优级品率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𝑝</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为升级改造后抽取的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件产品的优级品率</a:t>
                </a:r>
                <a:r>
                  <a:rPr lang="en-US" altLang="zh-CN" sz="1800" b="0" i="0">
                    <a:solidFill>
                      <a:srgbClr val="244061"/>
                    </a:solidFill>
                    <a:latin typeface="Times New Roman" pitchFamily="34" charset="0"/>
                    <a:ea typeface="微软雅黑" pitchFamily="34" charset="-122"/>
                    <a:cs typeface="Times New Roman" pitchFamily="34" charset="-120"/>
                  </a:rPr>
                  <a:t>，如果</a:t>
                </a:r>
              </a:p>
              <a:p>
                <a:pPr latinLnBrk="1">
                  <a:lnSpc>
                    <a:spcPts val="4400"/>
                  </a:lnSpc>
                </a:pP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𝑝</m:t>
                        </m:r>
                      </m:e>
                    </m:bar>
                    <m:r>
                      <a:rPr lang="en-US" altLang="zh-CN" sz="1800" b="0" i="0">
                        <a:solidFill>
                          <a:srgbClr val="244061"/>
                        </a:solidFill>
                        <a:latin typeface="Cambria Math" pitchFamily="34" charset="0"/>
                        <a:ea typeface="Cambria Math" pitchFamily="34" charset="-122"/>
                        <a:cs typeface="Cambria Math" pitchFamily="34" charset="-120"/>
                      </a:rPr>
                      <m:t>&gt;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𝑛</m:t>
                            </m:r>
                          </m:den>
                        </m:f>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,则认为该工厂产品的优级品率提高了.根据抽取的150件产品的数据</a:t>
                </a:r>
                <a:r>
                  <a:rPr lang="en-US" altLang="zh-CN" sz="1800" b="0" i="0">
                    <a:solidFill>
                      <a:srgbClr val="244061"/>
                    </a:solidFill>
                    <a:latin typeface="Times New Roman" pitchFamily="34" charset="0"/>
                    <a:ea typeface="微软雅黑" pitchFamily="34" charset="-122"/>
                    <a:cs typeface="Times New Roman" pitchFamily="34" charset="-120"/>
                  </a:rPr>
                  <a:t>，能否认为生产线智能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化升级改造后</a:t>
                </a:r>
                <a:r>
                  <a:rPr lang="en-US" altLang="zh-CN" sz="1800" b="0" i="0" dirty="0">
                    <a:solidFill>
                      <a:srgbClr val="244061"/>
                    </a:solidFill>
                    <a:latin typeface="Times New Roman" pitchFamily="34" charset="0"/>
                    <a:ea typeface="微软雅黑" pitchFamily="34" charset="-122"/>
                    <a:cs typeface="Times New Roman" pitchFamily="34" charset="-120"/>
                  </a:rPr>
                  <a:t>，该工厂产品的优级品率提高了?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150</m:t>
                        </m:r>
                      </m:e>
                    </m:rad>
                    <m:r>
                      <a:rPr lang="en-US" altLang="zh-CN" sz="1800" b="0" i="0">
                        <a:solidFill>
                          <a:srgbClr val="244061"/>
                        </a:solidFill>
                        <a:latin typeface="Cambria Math" pitchFamily="34" charset="0"/>
                        <a:ea typeface="Cambria Math" pitchFamily="34" charset="-122"/>
                        <a:cs typeface="Cambria Math" pitchFamily="34" charset="-120"/>
                      </a:rPr>
                      <m:t>≈12.247</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𝐾</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𝑏𝑐</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2</m:t>
                            </m:r>
                          </m:sup>
                        </m:sSup>
                      </m:num>
                      <m:den>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5_1#f268f081c?vcp=1&amp;vop=1&amp;pid=7b93a64c8&amp;color=36,64,97&amp;vtp=1&amp;bt=1&amp;bbb=1&amp;hb=1"/>
              <p:cNvSpPr>
                <a:spLocks noRot="1" noChangeAspect="1" noMove="1" noResize="1" noEditPoints="1" noAdjustHandles="1" noChangeArrowheads="1" noChangeShapeType="1" noTextEdit="1"/>
              </p:cNvSpPr>
              <p:nvPr/>
            </p:nvSpPr>
            <p:spPr>
              <a:xfrm>
                <a:off x="539496" y="828000"/>
                <a:ext cx="11109960" cy="1855661"/>
              </a:xfrm>
              <a:prstGeom prst="rect">
                <a:avLst/>
              </a:prstGeom>
              <a:blipFill>
                <a:blip r:embed="rId3"/>
                <a:stretch>
                  <a:fillRect l="-1317" b="-263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7" name="QO_6_BD.25_2#f268f081c?colgroup=11,11,11,11&amp;vcp=1&amp;vop=1&amp;pid=7b93a64c8&amp;color=36,64,97&amp;vtp=1&amp;bbb=1"/>
              <p:cNvGraphicFramePr>
                <a:graphicFrameLocks noGrp="1"/>
              </p:cNvGraphicFramePr>
              <p:nvPr>
                <p:extLst>
                  <p:ext uri="{D42A27DB-BD31-4B8C-83A1-F6EECF244321}">
                    <p14:modId xmlns:p14="http://schemas.microsoft.com/office/powerpoint/2010/main" val="2796742114"/>
                  </p:ext>
                </p:extLst>
              </p:nvPr>
            </p:nvGraphicFramePr>
            <p:xfrm>
              <a:off x="539496" y="2818090"/>
              <a:ext cx="11064240" cy="857886"/>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428943">
                    <a:tc>
                      <a:txBody>
                        <a:bodyPr/>
                        <a:lstStyle/>
                        <a:p>
                          <a:pPr algn="ctr" latinLnBrk="1" hangingPunct="0">
                            <a:lnSpc>
                              <a:spcPts val="32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𝐾</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943">
                    <a:tc>
                      <a:txBody>
                        <a:bodyPr/>
                        <a:lstStyle/>
                        <a:p>
                          <a:pPr algn="ctr" latinLnBrk="1" hangingPunct="0">
                            <a:lnSpc>
                              <a:spcPts val="30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7" name="QO_6_BD.25_2#f268f081c?colgroup=11,11,11,11&amp;vcp=1&amp;vop=1&amp;pid=7b93a64c8&amp;color=36,64,97&amp;vtp=1&amp;bbb=1"/>
              <p:cNvGraphicFramePr>
                <a:graphicFrameLocks noGrp="1"/>
              </p:cNvGraphicFramePr>
              <p:nvPr>
                <p:extLst>
                  <p:ext uri="{D42A27DB-BD31-4B8C-83A1-F6EECF244321}">
                    <p14:modId xmlns:p14="http://schemas.microsoft.com/office/powerpoint/2010/main" val="2796742114"/>
                  </p:ext>
                </p:extLst>
              </p:nvPr>
            </p:nvGraphicFramePr>
            <p:xfrm>
              <a:off x="539496" y="2818090"/>
              <a:ext cx="11064240" cy="857886"/>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4289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408" r="-298684" b="-121127"/>
                          </a:stretch>
                        </a:blipFill>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9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01408" r="-298684" b="-21127"/>
                          </a:stretch>
                        </a:blipFill>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6_AN.26_1#f268f081c?vcp=1&amp;vop=1&amp;pid=7b93a64c8&amp;color=36,64,97&amp;vtp=1&amp;bbb=1"/>
              <p:cNvSpPr/>
              <p:nvPr/>
            </p:nvSpPr>
            <p:spPr>
              <a:xfrm>
                <a:off x="539496" y="3808690"/>
                <a:ext cx="11109960" cy="21829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【解】由题中数据知，</a:t>
                </a:r>
                <a:endParaRPr lang="en-US" altLang="zh-CN" sz="1800" dirty="0"/>
              </a:p>
              <a:p>
                <a:pPr latinLnBrk="1">
                  <a:lnSpc>
                    <a:spcPts val="3300"/>
                  </a:lnSpc>
                </a:pP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𝑝</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96</m:t>
                        </m:r>
                      </m:num>
                      <m:den>
                        <m:r>
                          <a:rPr lang="en-US" altLang="zh-CN" sz="1800" b="0" i="0">
                            <a:solidFill>
                              <a:srgbClr val="6565FF"/>
                            </a:solidFill>
                            <a:latin typeface="Cambria Math" pitchFamily="34" charset="0"/>
                            <a:ea typeface="Cambria Math" pitchFamily="34" charset="-122"/>
                            <a:cs typeface="Cambria Math" pitchFamily="34" charset="-120"/>
                          </a:rPr>
                          <m:t>150</m:t>
                        </m:r>
                      </m:den>
                    </m:f>
                    <m:r>
                      <a:rPr lang="en-US" altLang="zh-CN" sz="1800" b="0" i="0">
                        <a:solidFill>
                          <a:srgbClr val="6565FF"/>
                        </a:solidFill>
                        <a:latin typeface="Cambria Math" pitchFamily="34" charset="0"/>
                        <a:ea typeface="Cambria Math" pitchFamily="34" charset="-122"/>
                        <a:cs typeface="Cambria Math" pitchFamily="34" charset="-120"/>
                      </a:rPr>
                      <m:t>=0.64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𝑛</m:t>
                            </m:r>
                          </m:den>
                        </m:f>
                      </m:e>
                    </m:rad>
                    <m:r>
                      <a:rPr lang="en-US" altLang="zh-CN" sz="1800" b="0" i="0">
                        <a:solidFill>
                          <a:srgbClr val="6565FF"/>
                        </a:solidFill>
                        <a:latin typeface="Cambria Math" pitchFamily="34" charset="0"/>
                        <a:ea typeface="Cambria Math" pitchFamily="34" charset="-122"/>
                        <a:cs typeface="Cambria Math" pitchFamily="34" charset="-120"/>
                      </a:rPr>
                      <m:t>=0.5+1.65</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0.5×0.5</m:t>
                            </m:r>
                          </m:num>
                          <m:den>
                            <m:r>
                              <a:rPr lang="en-US" altLang="zh-CN" sz="1800" b="0" i="0">
                                <a:solidFill>
                                  <a:srgbClr val="6565FF"/>
                                </a:solidFill>
                                <a:latin typeface="Cambria Math" pitchFamily="34" charset="0"/>
                                <a:ea typeface="Cambria Math" pitchFamily="34" charset="-122"/>
                                <a:cs typeface="Cambria Math" pitchFamily="34" charset="-120"/>
                              </a:rPr>
                              <m:t>150</m:t>
                            </m:r>
                          </m:den>
                        </m:f>
                      </m:e>
                    </m:rad>
                    <m:r>
                      <a:rPr lang="en-US" altLang="zh-CN" sz="1800" b="0" i="0">
                        <a:solidFill>
                          <a:srgbClr val="6565FF"/>
                        </a:solidFill>
                        <a:latin typeface="Cambria Math" pitchFamily="34" charset="0"/>
                        <a:ea typeface="Cambria Math" pitchFamily="34" charset="-122"/>
                        <a:cs typeface="Cambria Math" pitchFamily="34" charset="-120"/>
                      </a:rPr>
                      <m:t>=0.5+1.65×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150</m:t>
                            </m:r>
                          </m:e>
                        </m:rad>
                      </m:den>
                    </m:f>
                    <m:r>
                      <a:rPr lang="en-US" altLang="zh-CN" sz="1800" b="0" i="0">
                        <a:solidFill>
                          <a:srgbClr val="6565FF"/>
                        </a:solidFill>
                        <a:latin typeface="Cambria Math" pitchFamily="34" charset="0"/>
                        <a:ea typeface="Cambria Math" pitchFamily="34" charset="-122"/>
                        <a:cs typeface="Cambria Math" pitchFamily="34" charset="-120"/>
                      </a:rPr>
                      <m:t>≈0.5+1.65×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m:t>
                        </m:r>
                      </m:num>
                      <m:den>
                        <m:r>
                          <a:rPr lang="en-US" altLang="zh-CN" sz="1800" b="0" i="0">
                            <a:solidFill>
                              <a:srgbClr val="6565FF"/>
                            </a:solidFill>
                            <a:latin typeface="Cambria Math" pitchFamily="34" charset="0"/>
                            <a:ea typeface="Cambria Math" pitchFamily="34" charset="-122"/>
                            <a:cs typeface="Cambria Math" pitchFamily="34" charset="-120"/>
                          </a:rPr>
                          <m:t>12.247</m:t>
                        </m:r>
                      </m:den>
                    </m:f>
                    <m:r>
                      <a:rPr lang="en-US" altLang="zh-CN" sz="1800" b="0" i="0">
                        <a:solidFill>
                          <a:srgbClr val="6565FF"/>
                        </a:solidFill>
                        <a:latin typeface="Cambria Math" pitchFamily="34" charset="0"/>
                        <a:ea typeface="Cambria Math" pitchFamily="34" charset="-122"/>
                        <a:cs typeface="Cambria Math" pitchFamily="34" charset="-120"/>
                      </a:rPr>
                      <m:t>≈0.57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0.64&gt;0.57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以可以认为生产线智能化升级改造后</a:t>
                </a:r>
                <a:r>
                  <a:rPr lang="en-US" altLang="zh-CN" sz="1800" b="0" i="0" dirty="0">
                    <a:solidFill>
                      <a:srgbClr val="6565FF"/>
                    </a:solidFill>
                    <a:latin typeface="Times New Roman" pitchFamily="34" charset="0"/>
                    <a:ea typeface="微软雅黑" pitchFamily="34" charset="-122"/>
                    <a:cs typeface="Times New Roman" pitchFamily="34" charset="-120"/>
                  </a:rPr>
                  <a:t>，该工厂产品的优级品率提高了.</a:t>
                </a:r>
                <a:endParaRPr lang="en-US" altLang="zh-CN" sz="1800" dirty="0"/>
              </a:p>
            </p:txBody>
          </p:sp>
        </mc:Choice>
        <mc:Fallback>
          <p:sp>
            <p:nvSpPr>
              <p:cNvPr id="4" name="QO_6_AN.26_1#f268f081c?vcp=1&amp;vop=1&amp;pid=7b93a64c8&amp;color=36,64,97&amp;vtp=1&amp;bbb=1"/>
              <p:cNvSpPr>
                <a:spLocks noRot="1" noChangeAspect="1" noMove="1" noResize="1" noEditPoints="1" noAdjustHandles="1" noChangeArrowheads="1" noChangeShapeType="1" noTextEdit="1"/>
              </p:cNvSpPr>
              <p:nvPr/>
            </p:nvSpPr>
            <p:spPr>
              <a:xfrm>
                <a:off x="539496" y="3808690"/>
                <a:ext cx="11109960" cy="2182940"/>
              </a:xfrm>
              <a:prstGeom prst="rect">
                <a:avLst/>
              </a:prstGeom>
              <a:blipFill>
                <a:blip r:embed="rId5"/>
                <a:stretch>
                  <a:fillRect l="-1317" b="-6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BD.27_1#e12c0e7d4?vcp=1&amp;vop=1&amp;pid=ecc8289e0&amp;color=36,64,97&amp;vtp=1&amp;bt=1&amp;bbb=1&amp;hb=1"/>
          <p:cNvSpPr/>
          <p:nvPr/>
        </p:nvSpPr>
        <p:spPr>
          <a:xfrm>
            <a:off x="539496" y="2079960"/>
            <a:ext cx="11109960" cy="16116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[全国新高考Ⅰ2022·20,12分</a:t>
            </a:r>
            <a:r>
              <a:rPr lang="en-US" altLang="zh-CN" sz="1800" b="0" i="0">
                <a:solidFill>
                  <a:srgbClr val="244061"/>
                </a:solidFill>
                <a:latin typeface="仿宋" pitchFamily="34" charset="0"/>
                <a:ea typeface="仿宋" pitchFamily="34" charset="-122"/>
                <a:cs typeface="仿宋"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一医疗团队为研究某地的一种地方性疾病与当地居民的卫生习惯</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卫生习惯分为良好和不够良好两类）的关系，在已患该疾病的病例中随机调查了100例（称为病例组</a:t>
            </a:r>
            <a:r>
              <a:rPr lang="en-US" altLang="zh-CN" sz="1800" b="0" i="0">
                <a:solidFill>
                  <a:srgbClr val="244061"/>
                </a:solidFill>
                <a:latin typeface="Times New Roman" pitchFamily="34" charset="0"/>
                <a:ea typeface="微软雅黑" pitchFamily="34" charset="-122"/>
                <a:cs typeface="Times New Roman" pitchFamily="34" charset="-120"/>
              </a:rPr>
              <a:t>），同时</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在未患该疾病的人群中随机调查了</a:t>
            </a:r>
            <a:r>
              <a:rPr lang="en-US" altLang="zh-CN" sz="1800" b="0" i="0" dirty="0">
                <a:solidFill>
                  <a:srgbClr val="244061"/>
                </a:solidFill>
                <a:latin typeface="Times New Roman" pitchFamily="34" charset="0"/>
                <a:ea typeface="微软雅黑" pitchFamily="34" charset="-122"/>
                <a:cs typeface="Times New Roman" pitchFamily="34" charset="-120"/>
              </a:rPr>
              <a:t>100人（称为对照组），得到</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如下数据</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graphicFrame>
        <p:nvGraphicFramePr>
          <p:cNvPr id="18" name="QO_5_BD.27_2#e12c0e7d4?colgroup=17,17,11&amp;vcp=1&amp;vop=1&amp;pid=ecc8289e0&amp;color=36,64,97&amp;vtp=1&amp;bbb=1"/>
          <p:cNvGraphicFramePr>
            <a:graphicFrameLocks noGrp="1"/>
          </p:cNvGraphicFramePr>
          <p:nvPr>
            <p:extLst>
              <p:ext uri="{D42A27DB-BD31-4B8C-83A1-F6EECF244321}">
                <p14:modId xmlns:p14="http://schemas.microsoft.com/office/powerpoint/2010/main" val="468341062"/>
              </p:ext>
            </p:extLst>
          </p:nvPr>
        </p:nvGraphicFramePr>
        <p:xfrm>
          <a:off x="539496" y="3816304"/>
          <a:ext cx="11073384" cy="1165036"/>
        </p:xfrm>
        <a:graphic>
          <a:graphicData uri="http://schemas.openxmlformats.org/drawingml/2006/table">
            <a:tbl>
              <a:tblPr/>
              <a:tblGrid>
                <a:gridCol w="4169664">
                  <a:extLst>
                    <a:ext uri="{9D8B030D-6E8A-4147-A177-3AD203B41FA5}">
                      <a16:colId xmlns:a16="http://schemas.microsoft.com/office/drawing/2014/main" val="20000"/>
                    </a:ext>
                  </a:extLst>
                </a:gridCol>
                <a:gridCol w="4169664">
                  <a:extLst>
                    <a:ext uri="{9D8B030D-6E8A-4147-A177-3AD203B41FA5}">
                      <a16:colId xmlns:a16="http://schemas.microsoft.com/office/drawing/2014/main" val="20001"/>
                    </a:ext>
                  </a:extLst>
                </a:gridCol>
                <a:gridCol w="2734056">
                  <a:extLst>
                    <a:ext uri="{9D8B030D-6E8A-4147-A177-3AD203B41FA5}">
                      <a16:colId xmlns:a16="http://schemas.microsoft.com/office/drawing/2014/main" val="20002"/>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8_1#eb32a1df2?vcp=1&amp;vop=1&amp;pid=e12c0e7d4&amp;color=36,64,97&amp;vtp=1&amp;bt=1&amp;bbb=1"/>
              <p:cNvSpPr/>
              <p:nvPr/>
            </p:nvSpPr>
            <p:spPr>
              <a:xfrm>
                <a:off x="539496" y="183062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的把握认为患该疾病群体与未患该疾病群体的卫生习惯有差异？</a:t>
                </a:r>
                <a:endParaRPr lang="en-US" altLang="zh-CN" sz="1800" dirty="0"/>
              </a:p>
            </p:txBody>
          </p:sp>
        </mc:Choice>
        <mc:Fallback>
          <p:sp>
            <p:nvSpPr>
              <p:cNvPr id="2" name="QO_6_BD.28_1#eb32a1df2?vcp=1&amp;vop=1&amp;pid=e12c0e7d4&amp;color=36,64,97&amp;vtp=1&amp;bt=1&amp;bbb=1"/>
              <p:cNvSpPr>
                <a:spLocks noRot="1" noChangeAspect="1" noMove="1" noResize="1" noEditPoints="1" noAdjustHandles="1" noChangeArrowheads="1" noChangeShapeType="1" noTextEdit="1"/>
              </p:cNvSpPr>
              <p:nvPr/>
            </p:nvSpPr>
            <p:spPr>
              <a:xfrm>
                <a:off x="539496" y="1830628"/>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O_6_AN.29_1#eb32a1df2?vcp=1&amp;vop=1&amp;pid=e12c0e7d4&amp;color=36,64,97&amp;vtp=1&amp;bbb=1"/>
          <p:cNvSpPr/>
          <p:nvPr/>
        </p:nvSpPr>
        <p:spPr>
          <a:xfrm>
            <a:off x="539496" y="2204262"/>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a:t>
            </a:r>
            <a:endParaRPr lang="en-US" altLang="zh-CN" sz="1800" dirty="0"/>
          </a:p>
        </p:txBody>
      </p:sp>
      <p:graphicFrame>
        <p:nvGraphicFramePr>
          <p:cNvPr id="19" name="QO_6_AN.29_2#eb32a1df2?colgroup=11,11,11,11&amp;vcp=1&amp;vop=1&amp;pid=e12c0e7d4&amp;color=36,64,97&amp;vtp=1&amp;bbb=1"/>
          <p:cNvGraphicFramePr>
            <a:graphicFrameLocks noGrp="1"/>
          </p:cNvGraphicFramePr>
          <p:nvPr>
            <p:extLst>
              <p:ext uri="{D42A27DB-BD31-4B8C-83A1-F6EECF244321}">
                <p14:modId xmlns:p14="http://schemas.microsoft.com/office/powerpoint/2010/main" val="3362962402"/>
              </p:ext>
            </p:extLst>
          </p:nvPr>
        </p:nvGraphicFramePr>
        <p:xfrm>
          <a:off x="539496" y="2695752"/>
          <a:ext cx="11064240" cy="1554863"/>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5" name="QO_6_AN.29_3#eb32a1df2?vcp=1&amp;vop=1&amp;pid=e12c0e7d4&amp;color=36,64,97&amp;vtp=1&amp;bbb=1"/>
              <p:cNvSpPr/>
              <p:nvPr/>
            </p:nvSpPr>
            <p:spPr>
              <a:xfrm>
                <a:off x="539496" y="4384852"/>
                <a:ext cx="11109960" cy="836740"/>
              </a:xfrm>
              <a:prstGeom prst="rect">
                <a:avLst/>
              </a:prstGeom>
              <a:noFill/>
              <a:ln/>
            </p:spPr>
            <p:txBody>
              <a:bodyPr wrap="none" lIns="0" tIns="0" rIns="0" bIns="0" rtlCol="0" anchor="t"/>
              <a:lstStyle/>
              <a:p>
                <a:pPr algn="l" latinLnBrk="1">
                  <a:lnSpc>
                    <a:spcPts val="3800"/>
                  </a:lnSpc>
                </a:pPr>
                <a:r>
                  <a:rPr lang="en-US" altLang="zh-CN" sz="1800" b="0" i="0" dirty="0">
                    <a:solidFill>
                      <a:srgbClr val="6565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200×(40×90−60×10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100×100×50×150</m:t>
                        </m:r>
                      </m:den>
                    </m:f>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=24&gt;6.635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的把握认为患该疾病群体与未患该疾病群体的卫生习惯有差异.</a:t>
                </a:r>
                <a:endParaRPr lang="en-US" altLang="zh-CN" sz="1800" dirty="0"/>
              </a:p>
            </p:txBody>
          </p:sp>
        </mc:Choice>
        <mc:Fallback>
          <p:sp>
            <p:nvSpPr>
              <p:cNvPr id="5" name="QO_6_AN.29_3#eb32a1df2?vcp=1&amp;vop=1&amp;pid=e12c0e7d4&amp;color=36,64,97&amp;vtp=1&amp;bbb=1"/>
              <p:cNvSpPr>
                <a:spLocks noRot="1" noChangeAspect="1" noMove="1" noResize="1" noEditPoints="1" noAdjustHandles="1" noChangeArrowheads="1" noChangeShapeType="1" noTextEdit="1"/>
              </p:cNvSpPr>
              <p:nvPr/>
            </p:nvSpPr>
            <p:spPr>
              <a:xfrm>
                <a:off x="539496" y="4384852"/>
                <a:ext cx="11109960" cy="836740"/>
              </a:xfrm>
              <a:prstGeom prst="rect">
                <a:avLst/>
              </a:prstGeom>
              <a:blipFill>
                <a:blip r:embed="rId4"/>
                <a:stretch>
                  <a:fillRect l="-1317"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anim calcmode="lin" valueType="num">
                                      <p:cBhvr>
                                        <p:cTn id="3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6d8f0dabd?vcp=1&amp;vop=1&amp;pid=e12c0e7d4&amp;color=36,64,97&amp;vtp=1&amp;bt=1&amp;bbb=1&amp;hb=1"/>
              <p:cNvSpPr/>
              <p:nvPr/>
            </p:nvSpPr>
            <p:spPr>
              <a:xfrm>
                <a:off x="539496" y="2090597"/>
                <a:ext cx="11109960" cy="9525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从该地的人群中任选一人，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表示事件“选到的人卫生习惯不够良好”，</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表示事件</a:t>
                </a:r>
                <a:r>
                  <a:rPr lang="en-US" altLang="zh-CN" sz="1800" b="0" i="0">
                    <a:solidFill>
                      <a:srgbClr val="244061"/>
                    </a:solidFill>
                    <a:latin typeface="Times New Roman" pitchFamily="34" charset="0"/>
                    <a:ea typeface="微软雅黑" pitchFamily="34" charset="-122"/>
                    <a:cs typeface="Times New Roman" pitchFamily="34" charset="-120"/>
                  </a:rPr>
                  <a:t>“选到的人患有该疾</a:t>
                </a:r>
              </a:p>
              <a:p>
                <a:pPr latinLnBrk="1">
                  <a:lnSpc>
                    <a:spcPts val="4200"/>
                  </a:lnSpc>
                </a:pPr>
                <a:r>
                  <a:rPr lang="en-US" altLang="zh-CN" b="0" i="0">
                    <a:solidFill>
                      <a:srgbClr val="244061"/>
                    </a:solidFill>
                    <a:latin typeface="Times New Roman" pitchFamily="34" charset="0"/>
                    <a:ea typeface="微软雅黑" pitchFamily="34" charset="-122"/>
                    <a:cs typeface="Times New Roman" pitchFamily="34" charset="-120"/>
                  </a:rPr>
                  <a:t>病</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𝐵</m:t>
                            </m:r>
                          </m:e>
                        </m:ba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𝐴</m:t>
                            </m:r>
                          </m:e>
                        </m:bar>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𝐵</m:t>
                            </m:r>
                          </m:e>
                        </m:ba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𝐴</m:t>
                            </m:r>
                          </m:e>
                        </m:ba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b="0" i="0" dirty="0">
                    <a:solidFill>
                      <a:srgbClr val="244061"/>
                    </a:solidFill>
                    <a:latin typeface="Times New Roman" pitchFamily="34" charset="0"/>
                    <a:ea typeface="微软雅黑" pitchFamily="34" charset="-122"/>
                    <a:cs typeface="Times New Roman" pitchFamily="34" charset="-120"/>
                  </a:rPr>
                  <a:t>的比值是卫生习惯不够良好对患该疾病风险程度的一项度量指标，记该指标为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30_1#6d8f0dabd?vcp=1&amp;vop=1&amp;pid=e12c0e7d4&amp;color=36,64,97&amp;vtp=1&amp;bt=1&amp;bbb=1&amp;hb=1"/>
              <p:cNvSpPr>
                <a:spLocks noRot="1" noChangeAspect="1" noMove="1" noResize="1" noEditPoints="1" noAdjustHandles="1" noChangeArrowheads="1" noChangeShapeType="1" noTextEdit="1"/>
              </p:cNvSpPr>
              <p:nvPr/>
            </p:nvSpPr>
            <p:spPr>
              <a:xfrm>
                <a:off x="539496" y="2090597"/>
                <a:ext cx="11109960" cy="952500"/>
              </a:xfrm>
              <a:prstGeom prst="rect">
                <a:avLst/>
              </a:prstGeom>
              <a:blipFill>
                <a:blip r:embed="rId3"/>
                <a:stretch>
                  <a:fillRect l="-1317" b="-448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31_1#5f2b95a8b?vcp=1&amp;vop=1&amp;pid=6d8f0dabd&amp;color=36,64,97&amp;vtp=1&amp;bbb=1"/>
              <p:cNvSpPr/>
              <p:nvPr/>
            </p:nvSpPr>
            <p:spPr>
              <a:xfrm>
                <a:off x="539496" y="3026841"/>
                <a:ext cx="11109960" cy="533400"/>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𝑅</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7_BD.31_1#5f2b95a8b?vcp=1&amp;vop=1&amp;pid=6d8f0dabd&amp;color=36,64,97&amp;vtp=1&amp;bbb=1"/>
              <p:cNvSpPr>
                <a:spLocks noRot="1" noChangeAspect="1" noMove="1" noResize="1" noEditPoints="1" noAdjustHandles="1" noChangeArrowheads="1" noChangeShapeType="1" noTextEdit="1"/>
              </p:cNvSpPr>
              <p:nvPr/>
            </p:nvSpPr>
            <p:spPr>
              <a:xfrm>
                <a:off x="539496" y="3026841"/>
                <a:ext cx="11109960" cy="533400"/>
              </a:xfrm>
              <a:prstGeom prst="rect">
                <a:avLst/>
              </a:prstGeom>
              <a:blipFill>
                <a:blip r:embed="rId4"/>
                <a:stretch>
                  <a:fillRect l="-1317" b="-91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32_1#5f2b95a8b?vcp=1&amp;vop=1&amp;pid=6d8f0dabd&amp;color=36,64,97&amp;vtp=1&amp;bbb=1"/>
              <p:cNvSpPr/>
              <p:nvPr/>
            </p:nvSpPr>
            <p:spPr>
              <a:xfrm>
                <a:off x="539496" y="3560241"/>
                <a:ext cx="11109960" cy="1422400"/>
              </a:xfrm>
              <a:prstGeom prst="rect">
                <a:avLst/>
              </a:prstGeom>
              <a:noFill/>
              <a:ln/>
            </p:spPr>
            <p:txBody>
              <a:bodyPr wrap="none" lIns="0" tIns="0" rIns="0" bIns="0" rtlCol="0" anchor="t"/>
              <a:lstStyle/>
              <a:p>
                <a:pPr algn="l" latinLnBrk="1">
                  <a:lnSpc>
                    <a:spcPts val="70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7_AN.32_1#5f2b95a8b?vcp=1&amp;vop=1&amp;pid=6d8f0dabd&amp;color=36,64,97&amp;vtp=1&amp;bbb=1"/>
              <p:cNvSpPr>
                <a:spLocks noRot="1" noChangeAspect="1" noMove="1" noResize="1" noEditPoints="1" noAdjustHandles="1" noChangeArrowheads="1" noChangeShapeType="1" noTextEdit="1"/>
              </p:cNvSpPr>
              <p:nvPr/>
            </p:nvSpPr>
            <p:spPr>
              <a:xfrm>
                <a:off x="539496" y="3560241"/>
                <a:ext cx="11109960" cy="1422400"/>
              </a:xfrm>
              <a:prstGeom prst="rect">
                <a:avLst/>
              </a:prstGeom>
              <a:blipFill>
                <a:blip r:embed="rId5"/>
                <a:stretch>
                  <a:fillRect l="-1317" b="-34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ee8263091.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e8263091.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1_BD#ee8263091.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统计</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3_1#a676dc62a?vcp=1&amp;vop=1&amp;pid=6d8f0dabd&amp;color=36,64,97&amp;vtp=1&amp;bt=1&amp;bbb=1"/>
              <p:cNvSpPr/>
              <p:nvPr/>
            </p:nvSpPr>
            <p:spPr>
              <a:xfrm>
                <a:off x="539496" y="2590151"/>
                <a:ext cx="11109960" cy="977900"/>
              </a:xfrm>
              <a:prstGeom prst="rect">
                <a:avLst/>
              </a:prstGeom>
              <a:noFill/>
              <a:ln/>
            </p:spPr>
            <p:txBody>
              <a:bodyPr wrap="none" lIns="0" tIns="0" rIns="0" bIns="0" rtlCol="0" anchor="t"/>
              <a:lstStyle/>
              <a:p>
                <a:pPr algn="l" latinLnBrk="1">
                  <a:lnSpc>
                    <a:spcPts val="3600"/>
                  </a:lnSpc>
                </a:pPr>
                <a:r>
                  <a:rPr lang="en-US" altLang="zh-CN" sz="1800" b="0" i="0" dirty="0">
                    <a:solidFill>
                      <a:srgbClr val="003760"/>
                    </a:solidFill>
                    <a:latin typeface="Times New Roman" pitchFamily="34" charset="0"/>
                    <a:ea typeface="微软雅黑" pitchFamily="34" charset="-122"/>
                    <a:cs typeface="Times New Roman" pitchFamily="34" charset="-120"/>
                  </a:rPr>
                  <a:t>（ii）</a:t>
                </a:r>
                <a:r>
                  <a:rPr lang="en-US" altLang="zh-CN" sz="1800" b="0" i="0" dirty="0">
                    <a:solidFill>
                      <a:srgbClr val="244061"/>
                    </a:solidFill>
                    <a:latin typeface="Times New Roman" pitchFamily="34" charset="0"/>
                    <a:ea typeface="微软雅黑" pitchFamily="34" charset="-122"/>
                    <a:cs typeface="Times New Roman" pitchFamily="34" charset="-120"/>
                  </a:rPr>
                  <a:t>利用该调查数据，给出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的估计值，并利用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的结果给出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的估计值.</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7_BD.33_1#a676dc62a?vcp=1&amp;vop=1&amp;pid=6d8f0dabd&amp;color=36,64,97&amp;vtp=1&amp;bt=1&amp;bbb=1"/>
              <p:cNvSpPr>
                <a:spLocks noRot="1" noChangeAspect="1" noMove="1" noResize="1" noEditPoints="1" noAdjustHandles="1" noChangeArrowheads="1" noChangeShapeType="1" noTextEdit="1"/>
              </p:cNvSpPr>
              <p:nvPr/>
            </p:nvSpPr>
            <p:spPr>
              <a:xfrm>
                <a:off x="539496" y="2590151"/>
                <a:ext cx="11109960" cy="977900"/>
              </a:xfrm>
              <a:prstGeom prst="rect">
                <a:avLst/>
              </a:prstGeom>
              <a:blipFill>
                <a:blip r:embed="rId3"/>
                <a:stretch>
                  <a:fillRect l="-1317" b="-5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1" name="QO_7_BD.33_2#a676dc62a?colgroup=11,11,11,11&amp;vcp=1&amp;vop=1&amp;pid=6d8f0dabd&amp;color=36,64,97&amp;vtp=1&amp;bbb=1"/>
              <p:cNvGraphicFramePr>
                <a:graphicFrameLocks noGrp="1"/>
              </p:cNvGraphicFramePr>
              <p:nvPr>
                <p:extLst>
                  <p:ext uri="{D42A27DB-BD31-4B8C-83A1-F6EECF244321}">
                    <p14:modId xmlns:p14="http://schemas.microsoft.com/office/powerpoint/2010/main" val="618995948"/>
                  </p:ext>
                </p:extLst>
              </p:nvPr>
            </p:nvGraphicFramePr>
            <p:xfrm>
              <a:off x="539496" y="3691495"/>
              <a:ext cx="11064240" cy="779654"/>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1" name="QO_7_BD.33_2#a676dc62a?colgroup=11,11,11,11&amp;vcp=1&amp;vop=1&amp;pid=6d8f0dabd&amp;color=36,64,97&amp;vtp=1&amp;bbb=1"/>
              <p:cNvGraphicFramePr>
                <a:graphicFrameLocks noGrp="1"/>
              </p:cNvGraphicFramePr>
              <p:nvPr>
                <p:extLst>
                  <p:ext uri="{D42A27DB-BD31-4B8C-83A1-F6EECF244321}">
                    <p14:modId xmlns:p14="http://schemas.microsoft.com/office/powerpoint/2010/main" val="618995948"/>
                  </p:ext>
                </p:extLst>
              </p:nvPr>
            </p:nvGraphicFramePr>
            <p:xfrm>
              <a:off x="539496" y="3691495"/>
              <a:ext cx="11064240" cy="779654"/>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538" r="-298684"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03125" r="-298684"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AN.34_1#a676dc62a?vcp=1&amp;vop=1&amp;pid=6d8f0dabd&amp;color=36,64,97&amp;vtp=1&amp;bt=1&amp;bbb=1"/>
              <p:cNvSpPr/>
              <p:nvPr/>
            </p:nvSpPr>
            <p:spPr>
              <a:xfrm>
                <a:off x="539496" y="2306084"/>
                <a:ext cx="11109960" cy="19685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【解】由调查数据可得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den>
                    </m:f>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7_AN.34_1#a676dc62a?vcp=1&amp;vop=1&amp;pid=6d8f0dabd&amp;color=36,64,97&amp;vtp=1&amp;bt=1&amp;bbb=1"/>
              <p:cNvSpPr>
                <a:spLocks noRot="1" noChangeAspect="1" noMove="1" noResize="1" noEditPoints="1" noAdjustHandles="1" noChangeArrowheads="1" noChangeShapeType="1" noTextEdit="1"/>
              </p:cNvSpPr>
              <p:nvPr/>
            </p:nvSpPr>
            <p:spPr>
              <a:xfrm>
                <a:off x="539496" y="2306084"/>
                <a:ext cx="11109960" cy="1968500"/>
              </a:xfrm>
              <a:prstGeom prst="rect">
                <a:avLst/>
              </a:prstGeom>
              <a:blipFill>
                <a:blip r:embed="rId3"/>
                <a:stretch>
                  <a:fillRect l="-1317" b="-3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C_3#2b95d5812?vcp=1&amp;pid=ea15851c5&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2b95d5812?vcp=1&amp;pid=ea15851c5&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核心素养提升</a:t>
            </a:r>
            <a:endParaRPr lang="en-US" altLang="zh-CN" sz="2400" dirty="0"/>
          </a:p>
        </p:txBody>
      </p:sp>
      <p:sp>
        <p:nvSpPr>
          <p:cNvPr id="4" name="QO_4_BD.35_1#e07ddbdf7?vcp=1&amp;vop=1&amp;pid=2b95d5812&amp;color=36,64,97&amp;vtp=1&amp;bbb=1&amp;hb=1"/>
          <p:cNvSpPr/>
          <p:nvPr/>
        </p:nvSpPr>
        <p:spPr>
          <a:xfrm>
            <a:off x="539496" y="135479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为了更好地指导青少年健康饮食，某机构调查了本地区不同身高的未成年男性，</a:t>
            </a:r>
            <a:r>
              <a:rPr lang="en-US" altLang="zh-CN" sz="1800" b="0" i="0">
                <a:solidFill>
                  <a:srgbClr val="244061"/>
                </a:solidFill>
                <a:latin typeface="Times New Roman" pitchFamily="34" charset="0"/>
                <a:ea typeface="微软雅黑" pitchFamily="34" charset="-122"/>
                <a:cs typeface="Times New Roman" pitchFamily="34" charset="-120"/>
              </a:rPr>
              <a:t>得到他们的体重的平均值，</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并对数据作了初步处理</a:t>
            </a:r>
            <a:r>
              <a:rPr lang="en-US" altLang="zh-CN" b="0" i="0" dirty="0">
                <a:solidFill>
                  <a:srgbClr val="244061"/>
                </a:solidFill>
                <a:latin typeface="Times New Roman" pitchFamily="34" charset="0"/>
                <a:ea typeface="微软雅黑" pitchFamily="34" charset="-122"/>
                <a:cs typeface="Times New Roman" pitchFamily="34" charset="-120"/>
              </a:rPr>
              <a:t>，得到下面的散点图及一些统计量的值.</a:t>
            </a:r>
            <a:endParaRPr lang="en-US" altLang="zh-CN" dirty="0"/>
          </a:p>
        </p:txBody>
      </p:sp>
      <p:pic>
        <p:nvPicPr>
          <p:cNvPr id="5" name="QO_4_BD.35_2#e07ddbdf7?vcp=1&amp;vop=1&amp;pid=2b95d581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13048" y="2263481"/>
            <a:ext cx="4572000"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4" name="QO_4_BD.35_3#e07ddbdf7?colgroup=31,15&amp;vcp=1&amp;vop=1&amp;pid=2b95d5812&amp;color=36,64,97&amp;mp=1&amp;vtp=1&amp;bt=1&amp;bbb=1"/>
              <p:cNvGraphicFramePr>
                <a:graphicFrameLocks noGrp="1"/>
              </p:cNvGraphicFramePr>
              <p:nvPr>
                <p:extLst>
                  <p:ext uri="{D42A27DB-BD31-4B8C-83A1-F6EECF244321}">
                    <p14:modId xmlns:p14="http://schemas.microsoft.com/office/powerpoint/2010/main" val="1828144015"/>
                  </p:ext>
                </p:extLst>
              </p:nvPr>
            </p:nvGraphicFramePr>
            <p:xfrm>
              <a:off x="539496" y="1167307"/>
              <a:ext cx="11100816" cy="4244661"/>
            </p:xfrm>
            <a:graphic>
              <a:graphicData uri="http://schemas.openxmlformats.org/drawingml/2006/table">
                <a:tbl>
                  <a:tblPr/>
                  <a:tblGrid>
                    <a:gridCol w="7443216">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𝑤</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𝑤</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𝑤</m:t>
                                      </m:r>
                                    </m:e>
                                  </m:bar>
                                  <m:r>
                                    <a:rPr lang="en-US" altLang="zh-CN" sz="1800" b="0" i="0" spc="-100">
                                      <a:solidFill>
                                        <a:srgbClr val="244061"/>
                                      </a:solidFill>
                                      <a:latin typeface="Cambria Math" pitchFamily="34" charset="0"/>
                                      <a:ea typeface="Cambria Math" pitchFamily="34" charset="-122"/>
                                      <a:cs typeface="Cambria Math" pitchFamily="34" charset="-120"/>
                                    </a:rPr>
                                    <m:t>)</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𝑦</m:t>
                                  </m:r>
                                </m:e>
                              </m:ba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2</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413.5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𝑤</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𝑤</m:t>
                                  </m:r>
                                </m:e>
                              </m:ba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p:graphicFrame>
            <p:nvGraphicFramePr>
              <p:cNvPr id="24" name="QO_4_BD.35_3#e07ddbdf7?colgroup=31,15&amp;vcp=1&amp;vop=1&amp;pid=2b95d5812&amp;color=36,64,97&amp;mp=1&amp;vtp=1&amp;bt=1&amp;bbb=1"/>
              <p:cNvGraphicFramePr>
                <a:graphicFrameLocks noGrp="1"/>
              </p:cNvGraphicFramePr>
              <p:nvPr>
                <p:extLst>
                  <p:ext uri="{D42A27DB-BD31-4B8C-83A1-F6EECF244321}">
                    <p14:modId xmlns:p14="http://schemas.microsoft.com/office/powerpoint/2010/main" val="1828144015"/>
                  </p:ext>
                </p:extLst>
              </p:nvPr>
            </p:nvGraphicFramePr>
            <p:xfrm>
              <a:off x="539496" y="1167307"/>
              <a:ext cx="11100816" cy="4244661"/>
            </p:xfrm>
            <a:graphic>
              <a:graphicData uri="http://schemas.openxmlformats.org/drawingml/2006/table">
                <a:tbl>
                  <a:tblPr/>
                  <a:tblGrid>
                    <a:gridCol w="7443216">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563" r="-49264" b="-9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01563" r="-49264" b="-8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201563" r="-49264" b="-7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53175" r="-49264" b="-302381"/>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251181" r="-49264" b="-200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353968" r="-49264" b="-10158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833" t="-353968" r="-333" b="-101587"/>
                          </a:stretch>
                        </a:blipFill>
                      </a:tcPr>
                    </a:tc>
                    <a:extLst>
                      <a:ext uri="{0D108BD9-81ED-4DB2-BD59-A6C34878D82A}">
                        <a16:rowId xmlns:a16="http://schemas.microsoft.com/office/drawing/2014/main" val="10005"/>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453968" r="-49264" b="-158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mc:AlternateContent xmlns:mc="http://schemas.openxmlformats.org/markup-compatibility/2006">
        <mc:Choice xmlns:a14="http://schemas.microsoft.com/office/drawing/2010/main" Requires="a14">
          <p:sp>
            <p:nvSpPr>
              <p:cNvPr id="3" name="QO_4_BD.35_4#e07ddbdf7?vcp=1&amp;vop=1&amp;pid=2b95d5812&amp;color=36,64,97&amp;mp=1&amp;vtp=1&amp;bbb=1"/>
              <p:cNvSpPr/>
              <p:nvPr/>
            </p:nvSpPr>
            <p:spPr>
              <a:xfrm>
                <a:off x="539496" y="554220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注：表中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𝑤</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4_BD.35_4#e07ddbdf7?vcp=1&amp;vop=1&amp;pid=2b95d5812&amp;color=36,64,97&amp;mp=1&amp;vtp=1&amp;bbb=1"/>
              <p:cNvSpPr>
                <a:spLocks noRot="1" noChangeAspect="1" noMove="1" noResize="1" noEditPoints="1" noAdjustHandles="1" noChangeArrowheads="1" noChangeShapeType="1" noTextEdit="1"/>
              </p:cNvSpPr>
              <p:nvPr/>
            </p:nvSpPr>
            <p:spPr>
              <a:xfrm>
                <a:off x="539496" y="5542203"/>
                <a:ext cx="11109960" cy="360680"/>
              </a:xfrm>
              <a:prstGeom prst="rect">
                <a:avLst/>
              </a:prstGeom>
              <a:blipFill>
                <a:blip r:embed="rId4"/>
                <a:stretch>
                  <a:fillRect b="-40678"/>
                </a:stretch>
              </a:blipFill>
              <a:ln/>
            </p:spPr>
            <p:txBody>
              <a:bodyPr/>
              <a:lstStyle/>
              <a:p>
                <a:r>
                  <a:rPr lang="zh-CN" altLang="en-US">
                    <a:noFill/>
                  </a:rPr>
                  <a:t> </a:t>
                </a:r>
              </a:p>
            </p:txBody>
          </p:sp>
        </mc:Fallback>
      </mc:AlternateContent>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6_1#941cf8684?vcp=1&amp;vop=1&amp;pid=e07ddbdf7&amp;color=36,64,97&amp;vtp=1&amp;bt=1&amp;bbb=1&amp;hb=1"/>
              <p:cNvSpPr/>
              <p:nvPr/>
            </p:nvSpPr>
            <p:spPr>
              <a:xfrm>
                <a:off x="539496" y="2240806"/>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根据散点图判断，可采用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𝑏</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作为这个地区未成年男性体重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（千克）与身高</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（厘米</a:t>
                </a:r>
                <a:r>
                  <a:rPr lang="en-US" altLang="zh-CN" sz="1800" b="0" i="0">
                    <a:solidFill>
                      <a:srgbClr val="244061"/>
                    </a:solidFill>
                    <a:latin typeface="Times New Roman" pitchFamily="34" charset="0"/>
                    <a:ea typeface="微软雅黑" pitchFamily="34" charset="-122"/>
                    <a:cs typeface="Times New Roman" pitchFamily="34" charset="-120"/>
                  </a:rPr>
                  <a:t>）的经验回归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方程</a:t>
                </a:r>
                <a:r>
                  <a:rPr lang="en-US" altLang="zh-CN" b="0" i="0" dirty="0">
                    <a:solidFill>
                      <a:srgbClr val="244061"/>
                    </a:solidFill>
                    <a:latin typeface="Times New Roman" pitchFamily="34" charset="0"/>
                    <a:ea typeface="微软雅黑" pitchFamily="34" charset="-122"/>
                    <a:cs typeface="Times New Roman" pitchFamily="34" charset="-120"/>
                  </a:rPr>
                  <a:t>.利用表中数据建立</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的经验回归方程.</a:t>
                </a:r>
                <a:endParaRPr lang="en-US" altLang="zh-CN" dirty="0"/>
              </a:p>
            </p:txBody>
          </p:sp>
        </mc:Choice>
        <mc:Fallback>
          <p:sp>
            <p:nvSpPr>
              <p:cNvPr id="2" name="QO_5_BD.36_1#941cf8684?vcp=1&amp;vop=1&amp;pid=e07ddbdf7&amp;color=36,64,97&amp;vtp=1&amp;bt=1&amp;bbb=1&amp;hb=1"/>
              <p:cNvSpPr>
                <a:spLocks noRot="1" noChangeAspect="1" noMove="1" noResize="1" noEditPoints="1" noAdjustHandles="1" noChangeArrowheads="1" noChangeShapeType="1" noTextEdit="1"/>
              </p:cNvSpPr>
              <p:nvPr/>
            </p:nvSpPr>
            <p:spPr>
              <a:xfrm>
                <a:off x="539496" y="2240806"/>
                <a:ext cx="11109960" cy="773240"/>
              </a:xfrm>
              <a:prstGeom prst="rect">
                <a:avLst/>
              </a:prstGeom>
              <a:blipFill>
                <a:blip r:embed="rId3"/>
                <a:stretch>
                  <a:fillRect l="-1317" r="-110"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7_1#941cf8684?vcp=1&amp;vop=1&amp;pid=e07ddbdf7&amp;color=36,64,97&amp;vtp=1&amp;bbb=1"/>
              <p:cNvSpPr/>
              <p:nvPr/>
            </p:nvSpPr>
            <p:spPr>
              <a:xfrm>
                <a:off x="539496" y="3018935"/>
                <a:ext cx="11109960" cy="161969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𝑥</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𝑤</m:t>
                        </m:r>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𝑐</m:t>
                        </m:r>
                      </m:e>
                    </m:acc>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𝑑</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，则由表格中数据，得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𝑐</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80</m:t>
                        </m:r>
                      </m:num>
                      <m:den>
                        <m:r>
                          <a:rPr lang="en-US" altLang="zh-CN" sz="1800" b="0" i="0">
                            <a:solidFill>
                              <a:srgbClr val="6565FF"/>
                            </a:solidFill>
                            <a:latin typeface="Cambria Math" pitchFamily="34" charset="0"/>
                            <a:ea typeface="Cambria Math" pitchFamily="34" charset="-122"/>
                            <a:cs typeface="Cambria Math" pitchFamily="34" charset="-120"/>
                          </a:rPr>
                          <m:t>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𝑑</m:t>
                        </m:r>
                      </m:e>
                    </m:acc>
                    <m:r>
                      <a:rPr lang="en-US" altLang="zh-CN" sz="1800" b="0" i="0">
                        <a:solidFill>
                          <a:srgbClr val="6565FF"/>
                        </a:solidFill>
                        <a:latin typeface="Cambria Math" pitchFamily="34" charset="0"/>
                        <a:ea typeface="Cambria Math" pitchFamily="34" charset="-122"/>
                        <a:cs typeface="Cambria Math" pitchFamily="34" charset="-120"/>
                      </a:rPr>
                      <m:t>=3.4−0.02×135=0.7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=0.7</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e</m:t>
                        </m:r>
                      </m:e>
                      <m:sup>
                        <m:r>
                          <a:rPr lang="en-US" altLang="zh-CN" sz="1800" b="0" i="0">
                            <a:solidFill>
                              <a:srgbClr val="6565FF"/>
                            </a:solidFill>
                            <a:latin typeface="Cambria Math" pitchFamily="34" charset="0"/>
                            <a:ea typeface="Cambria Math" pitchFamily="34" charset="-122"/>
                            <a:cs typeface="Cambria Math" pitchFamily="34" charset="-120"/>
                          </a:rPr>
                          <m:t>0.7</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e</m:t>
                        </m:r>
                      </m:e>
                      <m:sup>
                        <m:r>
                          <a:rPr lang="en-US" altLang="zh-CN" sz="1800" b="0" i="0">
                            <a:solidFill>
                              <a:srgbClr val="6565FF"/>
                            </a:solidFill>
                            <a:latin typeface="Cambria Math" pitchFamily="34" charset="0"/>
                            <a:ea typeface="Cambria Math" pitchFamily="34" charset="-122"/>
                            <a:cs typeface="Cambria Math" pitchFamily="34" charset="-120"/>
                          </a:rPr>
                          <m:t>0.02</m:t>
                        </m:r>
                      </m:sup>
                    </m:sSup>
                    <m:r>
                      <a:rPr lang="en-US" altLang="zh-CN" sz="1800" b="0" i="0">
                        <a:solidFill>
                          <a:srgbClr val="6565FF"/>
                        </a:solidFill>
                        <a:latin typeface="Cambria Math" pitchFamily="34" charset="0"/>
                        <a:ea typeface="Cambria Math" pitchFamily="34" charset="-122"/>
                        <a:cs typeface="Cambria Math" pitchFamily="34" charset="-120"/>
                      </a:rPr>
                      <m:t>≈1.02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1.02</m:t>
                        </m:r>
                      </m:e>
                      <m:sup>
                        <m:r>
                          <a:rPr lang="en-US" altLang="zh-CN" sz="1800" b="0" i="0">
                            <a:solidFill>
                              <a:srgbClr val="6565FF"/>
                            </a:solidFill>
                            <a:latin typeface="Cambria Math" pitchFamily="34" charset="0"/>
                            <a:ea typeface="Cambria Math" pitchFamily="34" charset="-122"/>
                            <a:cs typeface="Cambria Math" pitchFamily="34" charset="-120"/>
                          </a:rPr>
                          <m:t>𝑥</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3" name="QO_5_AN.37_1#941cf8684?vcp=1&amp;vop=1&amp;pid=e07ddbdf7&amp;color=36,64,97&amp;vtp=1&amp;bbb=1"/>
              <p:cNvSpPr>
                <a:spLocks noRot="1" noChangeAspect="1" noMove="1" noResize="1" noEditPoints="1" noAdjustHandles="1" noChangeArrowheads="1" noChangeShapeType="1" noTextEdit="1"/>
              </p:cNvSpPr>
              <p:nvPr/>
            </p:nvSpPr>
            <p:spPr>
              <a:xfrm>
                <a:off x="539496" y="3018935"/>
                <a:ext cx="11109960" cy="1619695"/>
              </a:xfrm>
              <a:prstGeom prst="rect">
                <a:avLst/>
              </a:prstGeom>
              <a:blipFill>
                <a:blip r:embed="rId4"/>
                <a:stretch>
                  <a:fillRect l="-1317" b="-90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8_1#96418d20b?vcp=1&amp;vop=1&amp;pid=e07ddbdf7&amp;color=36,64,97&amp;vtp=1&amp;bt=1&amp;bbb=1&amp;hb=1"/>
              <p:cNvSpPr/>
              <p:nvPr/>
            </p:nvSpPr>
            <p:spPr>
              <a:xfrm>
                <a:off x="539496" y="1845264"/>
                <a:ext cx="11109960" cy="2590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若体重超过相同身高男性体重平均值的1.2倍为偏胖，低于0.8倍为偏瘦，则该地区一名身高为175厘米</a:t>
                </a:r>
                <a:r>
                  <a:rPr lang="en-US" altLang="zh-CN" sz="1800" b="0" i="0">
                    <a:solidFill>
                      <a:srgbClr val="244061"/>
                    </a:solidFill>
                    <a:latin typeface="Times New Roman" pitchFamily="34" charset="0"/>
                    <a:ea typeface="微软雅黑" pitchFamily="34" charset="-122"/>
                    <a:cs typeface="Times New Roman" pitchFamily="34" charset="-120"/>
                  </a:rPr>
                  <a:t>，体</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重为</a:t>
                </a:r>
                <a:r>
                  <a:rPr lang="en-US" altLang="zh-CN" sz="1800" b="0" i="0" dirty="0">
                    <a:solidFill>
                      <a:srgbClr val="244061"/>
                    </a:solidFill>
                    <a:latin typeface="Times New Roman" pitchFamily="34" charset="0"/>
                    <a:ea typeface="微软雅黑" pitchFamily="34" charset="-122"/>
                    <a:cs typeface="Times New Roman" pitchFamily="34" charset="-120"/>
                  </a:rPr>
                  <a:t>78千克的在校男生的体重是否正常？</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参考数据</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0.02</m:t>
                        </m:r>
                      </m:sup>
                    </m:sSup>
                    <m:r>
                      <a:rPr lang="en-US" altLang="zh-CN" sz="1800" b="0" i="0">
                        <a:solidFill>
                          <a:srgbClr val="244061"/>
                        </a:solidFill>
                        <a:latin typeface="Cambria Math" pitchFamily="34" charset="0"/>
                        <a:ea typeface="Cambria Math" pitchFamily="34" charset="-122"/>
                        <a:cs typeface="Cambria Math" pitchFamily="34" charset="-120"/>
                      </a:rPr>
                      <m:t>≈1.02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0.7</m:t>
                        </m:r>
                      </m:sup>
                    </m:sSup>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m:t>
                        </m:r>
                      </m:e>
                      <m:sup>
                        <m:r>
                          <a:rPr lang="en-US" altLang="zh-CN" sz="1800" b="0" i="0">
                            <a:solidFill>
                              <a:srgbClr val="244061"/>
                            </a:solidFill>
                            <a:latin typeface="Cambria Math" pitchFamily="34" charset="0"/>
                            <a:ea typeface="Cambria Math" pitchFamily="34" charset="-122"/>
                            <a:cs typeface="Cambria Math" pitchFamily="34" charset="-120"/>
                          </a:rPr>
                          <m:t>175</m:t>
                        </m:r>
                      </m:sup>
                    </m:sSup>
                    <m:r>
                      <a:rPr lang="en-US" altLang="zh-CN" sz="1800" b="0" i="0">
                        <a:solidFill>
                          <a:srgbClr val="244061"/>
                        </a:solidFill>
                        <a:latin typeface="Cambria Math" pitchFamily="34" charset="0"/>
                        <a:ea typeface="Cambria Math" pitchFamily="34" charset="-122"/>
                        <a:cs typeface="Cambria Math" pitchFamily="34" charset="-120"/>
                      </a:rPr>
                      <m:t>≈31.99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参考公式</a:t>
                </a:r>
                <a:r>
                  <a:rPr lang="en-US" altLang="zh-CN" sz="1800" b="0" i="0" dirty="0">
                    <a:solidFill>
                      <a:srgbClr val="244061"/>
                    </a:solidFill>
                    <a:latin typeface="Times New Roman" pitchFamily="34" charset="0"/>
                    <a:ea typeface="微软雅黑" pitchFamily="34" charset="-122"/>
                    <a:cs typeface="Times New Roman" pitchFamily="34" charset="-120"/>
                  </a:rPr>
                  <a:t>：对于一组数据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，其经验回归直线</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𝑣</m:t>
                        </m:r>
                      </m:e>
                    </m:acc>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𝛼</m:t>
                        </m:r>
                      </m:e>
                      <m:sup>
                        <m:r>
                          <a:rPr lang="en-US" altLang="zh-CN" sz="1800" b="0" i="0">
                            <a:solidFill>
                              <a:srgbClr val="244061"/>
                            </a:solidFill>
                            <a:latin typeface="Cambria Math" pitchFamily="34" charset="0"/>
                            <a:ea typeface="Cambria Math" pitchFamily="34" charset="-122"/>
                            <a:cs typeface="Cambria Math" pitchFamily="34" charset="-120"/>
                          </a:rPr>
                          <m:t>+</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𝛽</m:t>
                        </m:r>
                      </m:e>
                      <m:sup>
                        <m:r>
                          <a:rPr lang="en-US" altLang="zh-CN" sz="1800" b="0" i="0">
                            <a:solidFill>
                              <a:srgbClr val="244061"/>
                            </a:solidFill>
                            <a:latin typeface="Cambria Math" pitchFamily="34" charset="0"/>
                            <a:ea typeface="Cambria Math" pitchFamily="34" charset="-122"/>
                            <a:cs typeface="Cambria Math" pitchFamily="34" charset="-120"/>
                          </a:rPr>
                          <m:t>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的斜率和截距的最小二乘</a:t>
                </a:r>
              </a:p>
              <a:p>
                <a:pPr latinLnBrk="1">
                  <a:lnSpc>
                    <a:spcPts val="7200"/>
                  </a:lnSpc>
                </a:pPr>
                <a:r>
                  <a:rPr lang="en-US" altLang="zh-CN" b="0" i="0">
                    <a:solidFill>
                      <a:srgbClr val="244061"/>
                    </a:solidFill>
                    <a:latin typeface="Times New Roman" pitchFamily="34" charset="0"/>
                    <a:ea typeface="微软雅黑" pitchFamily="34" charset="-122"/>
                    <a:cs typeface="Times New Roman" pitchFamily="34" charset="-120"/>
                  </a:rPr>
                  <a:t>估计公式分别为</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𝛽</m:t>
                        </m:r>
                      </m:e>
                      <m:sup>
                        <m:r>
                          <a:rPr lang="en-US" altLang="zh-CN" b="0" i="0">
                            <a:solidFill>
                              <a:srgbClr val="244061"/>
                            </a:solidFill>
                            <a:latin typeface="Cambria Math" pitchFamily="34" charset="0"/>
                            <a:ea typeface="Cambria Math" pitchFamily="34" charset="-122"/>
                            <a:cs typeface="Cambria Math" pitchFamily="34" charset="-120"/>
                          </a:rPr>
                          <m:t>=</m:t>
                        </m:r>
                      </m:sup>
                    </m:sSup>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r>
                          <a:rPr lang="en-US" altLang="zh-CN" b="0" i="0">
                            <a:solidFill>
                              <a:srgbClr val="244061"/>
                            </a:solidFill>
                            <a:latin typeface="Cambria Math" pitchFamily="34" charset="0"/>
                            <a:ea typeface="Cambria Math" pitchFamily="34" charset="-122"/>
                            <a:cs typeface="Cambria Math" pitchFamily="34" charset="-120"/>
                          </a:rPr>
                          <m:t>)</m:t>
                        </m:r>
                      </m:num>
                      <m:den>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2</m:t>
                            </m:r>
                          </m:sup>
                        </m:sSup>
                      </m:den>
                    </m:f>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𝛼</m:t>
                        </m:r>
                      </m:e>
                    </m:acc>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𝛽</m:t>
                        </m:r>
                      </m:e>
                    </m:acc>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38_1#96418d20b?vcp=1&amp;vop=1&amp;pid=e07ddbdf7&amp;color=36,64,97&amp;vtp=1&amp;bt=1&amp;bbb=1&amp;hb=1"/>
              <p:cNvSpPr>
                <a:spLocks noRot="1" noChangeAspect="1" noMove="1" noResize="1" noEditPoints="1" noAdjustHandles="1" noChangeArrowheads="1" noChangeShapeType="1" noTextEdit="1"/>
              </p:cNvSpPr>
              <p:nvPr/>
            </p:nvSpPr>
            <p:spPr>
              <a:xfrm>
                <a:off x="539496" y="1845264"/>
                <a:ext cx="11109960" cy="2590800"/>
              </a:xfrm>
              <a:prstGeom prst="rect">
                <a:avLst/>
              </a:prstGeom>
              <a:blipFill>
                <a:blip r:embed="rId3"/>
                <a:stretch>
                  <a:fillRect l="-1317" r="-12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9_1#96418d20b?vcp=1&amp;vop=1&amp;pid=e07ddbdf7&amp;color=36,64,97&amp;vtp=1&amp;bbb=1"/>
              <p:cNvSpPr/>
              <p:nvPr/>
            </p:nvSpPr>
            <p:spPr>
              <a:xfrm>
                <a:off x="539496" y="4432509"/>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=175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1.02</m:t>
                        </m:r>
                      </m:e>
                      <m:sup>
                        <m:r>
                          <a:rPr lang="en-US" altLang="zh-CN" sz="1800" b="0" i="0">
                            <a:solidFill>
                              <a:srgbClr val="6565FF"/>
                            </a:solidFill>
                            <a:latin typeface="Cambria Math" pitchFamily="34" charset="0"/>
                            <a:ea typeface="Cambria Math" pitchFamily="34" charset="-122"/>
                            <a:cs typeface="Cambria Math" pitchFamily="34" charset="-120"/>
                          </a:rPr>
                          <m:t>175</m:t>
                        </m:r>
                      </m:sup>
                    </m:sSup>
                    <m:r>
                      <a:rPr lang="en-US" altLang="zh-CN" sz="1800" b="0" i="0">
                        <a:solidFill>
                          <a:srgbClr val="6565FF"/>
                        </a:solidFill>
                        <a:latin typeface="Cambria Math" pitchFamily="34" charset="0"/>
                        <a:ea typeface="Cambria Math" pitchFamily="34" charset="-122"/>
                        <a:cs typeface="Cambria Math" pitchFamily="34" charset="-120"/>
                      </a:rPr>
                      <m:t>≈2×31.99=63.98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63.98×1.2=76.776&lt;78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，所以该名在校男生的体重偏胖.</a:t>
                </a:r>
                <a:endParaRPr lang="en-US" altLang="zh-CN" sz="1800" dirty="0"/>
              </a:p>
            </p:txBody>
          </p:sp>
        </mc:Choice>
        <mc:Fallback>
          <p:sp>
            <p:nvSpPr>
              <p:cNvPr id="3" name="QO_5_AN.39_1#96418d20b?vcp=1&amp;vop=1&amp;pid=e07ddbdf7&amp;color=36,64,97&amp;vtp=1&amp;bbb=1"/>
              <p:cNvSpPr>
                <a:spLocks noRot="1" noChangeAspect="1" noMove="1" noResize="1" noEditPoints="1" noAdjustHandles="1" noChangeArrowheads="1" noChangeShapeType="1" noTextEdit="1"/>
              </p:cNvSpPr>
              <p:nvPr/>
            </p:nvSpPr>
            <p:spPr>
              <a:xfrm>
                <a:off x="539496" y="4432509"/>
                <a:ext cx="11109960" cy="773240"/>
              </a:xfrm>
              <a:prstGeom prst="rect">
                <a:avLst/>
              </a:prstGeom>
              <a:blipFill>
                <a:blip r:embed="rId4"/>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ea15851c5.fixed?vcp=1&amp;pid=ee8263091&amp;color=36,64,97&amp;tib=255,255,255&amp;vtp=1" descr="preencoded.png"/>
          <p:cNvPicPr>
            <a:picLocks noChangeAspect="1"/>
          </p:cNvPicPr>
          <p:nvPr/>
        </p:nvPicPr>
        <p:blipFill>
          <a:blip r:embed="rId3"/>
          <a:stretch>
            <a:fillRect/>
          </a:stretch>
        </p:blipFill>
        <p:spPr>
          <a:xfrm>
            <a:off x="2624328" y="2697480"/>
            <a:ext cx="3090672" cy="1188720"/>
          </a:xfrm>
          <a:prstGeom prst="rect">
            <a:avLst/>
          </a:prstGeom>
        </p:spPr>
      </p:pic>
      <p:sp>
        <p:nvSpPr>
          <p:cNvPr id="3" name="C_2_BD#ea15851c5.fixed?vcp=1&amp;pid=ee8263091&amp;color=61,88,159&amp;vtp=1&amp;bbb=1"/>
          <p:cNvSpPr/>
          <p:nvPr/>
        </p:nvSpPr>
        <p:spPr>
          <a:xfrm>
            <a:off x="2679192"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2_BD#ea15851c5.fixed?vcp=1&amp;pid=ee8263091&amp;color=61,88,159&amp;vtp=1&amp;bbb=1"/>
          <p:cNvSpPr/>
          <p:nvPr/>
        </p:nvSpPr>
        <p:spPr>
          <a:xfrm>
            <a:off x="6300216" y="2587752"/>
            <a:ext cx="5891784"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章末提升</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fdc0f3608?vcp=1&amp;pid=ea15851c5&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fdc0f3608?vcp=1&amp;pid=ea15851c5&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solidFill>
                <a:srgbClr val="3D589F"/>
              </a:solidFill>
            </a:endParaRPr>
          </a:p>
        </p:txBody>
      </p:sp>
      <p:sp>
        <p:nvSpPr>
          <p:cNvPr id="4" name="C_4_BD#bde640693?vcp=1&amp;pid=fdc0f3608&amp;color=101,101,255&amp;vtp=1&amp;bbb=1"/>
          <p:cNvSpPr/>
          <p:nvPr/>
        </p:nvSpPr>
        <p:spPr>
          <a:xfrm>
            <a:off x="539496" y="1354796"/>
            <a:ext cx="11109960" cy="375285"/>
          </a:xfrm>
          <a:prstGeom prst="rect">
            <a:avLst/>
          </a:prstGeom>
          <a:noFill/>
          <a:ln/>
        </p:spPr>
        <p:txBody>
          <a:bodyPr wrap="none" lIns="0" tIns="0" rIns="0" bIns="0" rtlCol="0" anchor="t"/>
          <a:lstStyle/>
          <a:p>
            <a:pPr algn="l" latinLnBrk="1">
              <a:lnSpc>
                <a:spcPts val="3200"/>
              </a:lnSpc>
            </a:pPr>
            <a:r>
              <a:rPr lang="en-US" altLang="zh-CN" sz="2000" b="0" i="0" dirty="0">
                <a:solidFill>
                  <a:srgbClr val="6565FF"/>
                </a:solidFill>
                <a:latin typeface="Times New Roman" pitchFamily="34" charset="0"/>
                <a:ea typeface="微软雅黑" pitchFamily="34" charset="-122"/>
                <a:cs typeface="Times New Roman" pitchFamily="34" charset="-120"/>
              </a:rPr>
              <a:t>考点1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回归分析</a:t>
            </a:r>
            <a:endParaRPr lang="en-US" altLang="zh-CN" sz="2000" dirty="0">
              <a:solidFill>
                <a:srgbClr val="6565FF"/>
              </a:solidFill>
            </a:endParaRPr>
          </a:p>
        </p:txBody>
      </p:sp>
      <p:sp>
        <p:nvSpPr>
          <p:cNvPr id="5" name="QC_5_BD.1_1#6cb9705be?vaa=1&amp;vcp=1&amp;vop=1&amp;pid=bde640693&amp;color=36,64,97&amp;vtp=1&amp;bbb=1"/>
          <p:cNvSpPr/>
          <p:nvPr/>
        </p:nvSpPr>
        <p:spPr>
          <a:xfrm>
            <a:off x="539496" y="1774051"/>
            <a:ext cx="11109960" cy="332105"/>
          </a:xfrm>
          <a:prstGeom prst="rect">
            <a:avLst/>
          </a:prstGeom>
          <a:noFill/>
          <a:ln/>
        </p:spPr>
        <p:txBody>
          <a:bodyPr wrap="none" lIns="0" tIns="0" rIns="0" bIns="0" rtlCol="0" anchor="t"/>
          <a:lstStyle/>
          <a:p>
            <a:pPr algn="l" latinLnBrk="1">
              <a:lnSpc>
                <a:spcPts val="29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[天津2025·5,5分]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下列说法中错误的是(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6" name="QC_5_AN.3_1#6cb9705be.bracket?vaa=1&amp;vcp=1&amp;vop=1&amp;pid=bde640693&amp;color=36,64,97&amp;vpa=1&amp;vtp=1"/>
          <p:cNvSpPr/>
          <p:nvPr/>
        </p:nvSpPr>
        <p:spPr>
          <a:xfrm>
            <a:off x="5275009" y="183911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7" name="QC_5_BD.1_2#6cb9705be.choices?vaa=1&amp;vcp=1&amp;vop=1&amp;pid=bde640693&amp;color=36,64,97&amp;vtp=1&amp;bbb=1"/>
              <p:cNvSpPr/>
              <p:nvPr/>
            </p:nvSpPr>
            <p:spPr>
              <a:xfrm>
                <a:off x="539496" y="2115467"/>
                <a:ext cx="11109960" cy="1468565"/>
              </a:xfrm>
              <a:prstGeom prst="rect">
                <a:avLst/>
              </a:prstGeom>
              <a:noFill/>
              <a:ln/>
            </p:spPr>
            <p:txBody>
              <a:bodyPr wrap="none" lIns="0" tIns="0" rIns="0" bIns="0" rtlCol="0" anchor="t"/>
              <a:lstStyle/>
              <a:p>
                <a:pPr algn="l" latinLnBrk="1">
                  <a:lnSpc>
                    <a:spcPts val="3000"/>
                  </a:lnSpc>
                </a:pPr>
                <a:r>
                  <a:rPr lang="en-US" altLang="zh-CN" sz="1800" b="0" i="0" dirty="0">
                    <a:solidFill>
                      <a:srgbClr val="244061"/>
                    </a:solidFill>
                    <a:latin typeface="Times New Roman" pitchFamily="34" charset="0"/>
                    <a:ea typeface="微软雅黑" pitchFamily="34" charset="-122"/>
                    <a:cs typeface="Times New Roman" pitchFamily="34" charset="-120"/>
                  </a:rPr>
                  <a:t>A.若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𝑁</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𝜇</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𝜇</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𝜎</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𝜇</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𝜎</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0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𝑁</m:t>
                    </m:r>
                    <m:r>
                      <a:rPr lang="en-US" altLang="zh-CN" sz="1800" b="0" i="0" smtClean="0">
                        <a:solidFill>
                          <a:srgbClr val="244061"/>
                        </a:solidFill>
                        <a:latin typeface="Cambria Math" pitchFamily="34" charset="0"/>
                        <a:ea typeface="Cambria Math" pitchFamily="34" charset="-122"/>
                        <a:cs typeface="Cambria Math" pitchFamily="34" charset="-120"/>
                      </a:rPr>
                      <m:t>(1,</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𝑁</m:t>
                    </m:r>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&lt;1)&lt;</m:t>
                    </m:r>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𝑌</m:t>
                    </m:r>
                    <m:r>
                      <a:rPr lang="en-US" altLang="zh-CN" sz="1800" b="0" i="0" smtClean="0">
                        <a:solidFill>
                          <a:srgbClr val="244061"/>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0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𝑟</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越接近1，线性相关程度越强</a:t>
                </a:r>
                <a:endParaRPr lang="en-US" altLang="zh-CN" sz="1800" dirty="0">
                  <a:solidFill>
                    <a:srgbClr val="244061"/>
                  </a:solidFill>
                </a:endParaRP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𝑟</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越接近0，线性相关程度越弱</a:t>
                </a:r>
                <a:endParaRPr lang="en-US" altLang="zh-CN" sz="1800" dirty="0">
                  <a:solidFill>
                    <a:srgbClr val="244061"/>
                  </a:solidFill>
                </a:endParaRPr>
              </a:p>
            </p:txBody>
          </p:sp>
        </mc:Choice>
        <mc:Fallback>
          <p:sp>
            <p:nvSpPr>
              <p:cNvPr id="7" name="QC_5_BD.1_2#6cb9705be.choices?vaa=1&amp;vcp=1&amp;vop=1&amp;pid=bde640693&amp;color=36,64,97&amp;vtp=1&amp;bbb=1"/>
              <p:cNvSpPr>
                <a:spLocks noRot="1" noChangeAspect="1" noMove="1" noResize="1" noEditPoints="1" noAdjustHandles="1" noChangeArrowheads="1" noChangeShapeType="1" noTextEdit="1"/>
              </p:cNvSpPr>
              <p:nvPr/>
            </p:nvSpPr>
            <p:spPr>
              <a:xfrm>
                <a:off x="539496" y="2115467"/>
                <a:ext cx="11109960" cy="1468565"/>
              </a:xfrm>
              <a:prstGeom prst="rect">
                <a:avLst/>
              </a:prstGeom>
              <a:blipFill>
                <a:blip r:embed="rId4"/>
                <a:stretch>
                  <a:fillRect l="-1317" t="-830" b="-954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5_AS.2_1#6cb9705be?vaa=1&amp;vcp=1&amp;vop=1&amp;pid=bde640693&amp;color=36,64,97&amp;vtp=1&amp;bbb=1&amp;hb=1"/>
              <p:cNvSpPr/>
              <p:nvPr/>
            </p:nvSpPr>
            <p:spPr>
              <a:xfrm>
                <a:off x="539496" y="3588667"/>
                <a:ext cx="11109960" cy="2230565"/>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A选项,由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𝑁</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,可知正态密度曲线关于直线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对称,故有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𝜎</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,A正确;</a:t>
                </a:r>
                <a:endParaRPr lang="en-US" altLang="zh-CN" sz="1800" dirty="0">
                  <a:solidFill>
                    <a:srgbClr val="003760"/>
                  </a:solidFill>
                </a:endParaRP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选项,由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𝑁</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&lt;1)=0.5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𝑁</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𝑌</m:t>
                    </m:r>
                    <m:r>
                      <a:rPr lang="en-US" altLang="zh-CN" sz="1800" b="0" i="0" smtClean="0">
                        <a:solidFill>
                          <a:srgbClr val="003760"/>
                        </a:solidFill>
                        <a:latin typeface="Cambria Math" pitchFamily="34" charset="0"/>
                        <a:ea typeface="Cambria Math" pitchFamily="34" charset="-122"/>
                        <a:cs typeface="Cambria Math" pitchFamily="34" charset="-120"/>
                      </a:rPr>
                      <m:t>&lt;2)=0.5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&lt;1)=</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𝑌</m:t>
                    </m:r>
                    <m:r>
                      <a:rPr lang="en-US" altLang="zh-CN" sz="1800" b="0" i="0" smtClean="0">
                        <a:solidFill>
                          <a:srgbClr val="003760"/>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,B错误;</a:t>
                </a:r>
                <a:endParaRPr lang="en-US" altLang="zh-CN" sz="1800" dirty="0">
                  <a:solidFill>
                    <a:srgbClr val="003760"/>
                  </a:solidFill>
                </a:endParaRP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选项，样本相关系数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的范围是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越接近于1，则两个变量之间线性相关程度越强，C正确；</a:t>
                </a:r>
                <a:endParaRPr lang="en-US" altLang="zh-CN" sz="1800" dirty="0">
                  <a:solidFill>
                    <a:srgbClr val="003760"/>
                  </a:solidFill>
                </a:endParaRPr>
              </a:p>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b="0" i="0" dirty="0">
                    <a:solidFill>
                      <a:srgbClr val="003760"/>
                    </a:solidFill>
                    <a:latin typeface="Times New Roman" pitchFamily="34" charset="0"/>
                    <a:ea typeface="微软雅黑" pitchFamily="34" charset="-122"/>
                    <a:cs typeface="Times New Roman" pitchFamily="34" charset="-120"/>
                  </a:rPr>
                  <a:t>选项，样本相关系数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接近于0时，两个变量之间几乎没有线性相关性，D正确.故选B.</a:t>
                </a:r>
                <a:endParaRPr lang="en-US" altLang="zh-CN" dirty="0">
                  <a:solidFill>
                    <a:srgbClr val="003760"/>
                  </a:solidFill>
                </a:endParaRPr>
              </a:p>
            </p:txBody>
          </p:sp>
        </mc:Choice>
        <mc:Fallback>
          <p:sp>
            <p:nvSpPr>
              <p:cNvPr id="8" name="QC_5_AS.2_1#6cb9705be?vaa=1&amp;vcp=1&amp;vop=1&amp;pid=bde640693&amp;color=36,64,97&amp;vtp=1&amp;bbb=1&amp;hb=1"/>
              <p:cNvSpPr>
                <a:spLocks noRot="1" noChangeAspect="1" noMove="1" noResize="1" noEditPoints="1" noAdjustHandles="1" noChangeArrowheads="1" noChangeShapeType="1" noTextEdit="1"/>
              </p:cNvSpPr>
              <p:nvPr/>
            </p:nvSpPr>
            <p:spPr>
              <a:xfrm>
                <a:off x="539496" y="3588667"/>
                <a:ext cx="11109960" cy="2230565"/>
              </a:xfrm>
              <a:prstGeom prst="rect">
                <a:avLst/>
              </a:prstGeom>
              <a:blipFill>
                <a:blip r:embed="rId5"/>
                <a:stretch>
                  <a:fillRect l="-1317" t="-546" r="-2689" b="-60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500"/>
                                        <p:tgtEl>
                                          <p:spTgt spid="8">
                                            <p:txEl>
                                              <p:pRg st="4" end="4"/>
                                            </p:txEl>
                                          </p:spTgt>
                                        </p:tgtEl>
                                      </p:cBhvr>
                                    </p:animEffect>
                                    <p:anim calcmode="lin" valueType="num">
                                      <p:cBhvr>
                                        <p:cTn id="3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animEffect transition="in" filter="fade">
                                      <p:cBhvr>
                                        <p:cTn id="37" dur="500"/>
                                        <p:tgtEl>
                                          <p:spTgt spid="8">
                                            <p:txEl>
                                              <p:pRg st="5" end="5"/>
                                            </p:txEl>
                                          </p:spTgt>
                                        </p:tgtEl>
                                      </p:cBhvr>
                                    </p:animEffect>
                                    <p:anim calcmode="lin" valueType="num">
                                      <p:cBhvr>
                                        <p:cTn id="38"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1fec36c29?vaa=1&amp;vcp=1&amp;vop=1&amp;pid=bde640693&amp;color=36,64,97&amp;vtp=1&amp;bt=1&amp;bbb=1&amp;hb=1"/>
              <p:cNvSpPr/>
              <p:nvPr/>
            </p:nvSpPr>
            <p:spPr>
              <a:xfrm>
                <a:off x="539496" y="1207693"/>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[天津2023·7,5分]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鸢是鹰科的一种鸟，《诗经·大雅·旱麓》曰“鸢飞戾天，鱼跃于渊</a:t>
                </a:r>
                <a:r>
                  <a:rPr lang="en-US" altLang="zh-CN" sz="1800" b="0" i="0">
                    <a:solidFill>
                      <a:srgbClr val="244061"/>
                    </a:solidFill>
                    <a:latin typeface="Times New Roman" pitchFamily="34" charset="0"/>
                    <a:ea typeface="微软雅黑" pitchFamily="34" charset="-122"/>
                    <a:cs typeface="Times New Roman" pitchFamily="34" charset="-120"/>
                  </a:rPr>
                  <a:t>”.鸢尾花因花瓣形如</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鸢尾而得名</a:t>
                </a:r>
                <a:r>
                  <a:rPr lang="en-US" altLang="zh-CN" sz="1800" b="0" i="0" dirty="0">
                    <a:solidFill>
                      <a:srgbClr val="244061"/>
                    </a:solidFill>
                    <a:latin typeface="Times New Roman" pitchFamily="34" charset="0"/>
                    <a:ea typeface="微软雅黑" pitchFamily="34" charset="-122"/>
                    <a:cs typeface="Times New Roman" pitchFamily="34" charset="-120"/>
                  </a:rPr>
                  <a:t>（图1），寓意鹏程万里、前途无量.通过随机抽样</a:t>
                </a:r>
                <a:r>
                  <a:rPr lang="en-US" altLang="zh-CN" sz="1800" b="0" i="0">
                    <a:solidFill>
                      <a:srgbClr val="244061"/>
                    </a:solidFill>
                    <a:latin typeface="Times New Roman" pitchFamily="34" charset="0"/>
                    <a:ea typeface="微软雅黑" pitchFamily="34" charset="-122"/>
                    <a:cs typeface="Times New Roman" pitchFamily="34" charset="-120"/>
                  </a:rPr>
                  <a:t>，收集了若干朵某品种鸢尾花的花萼长度和花瓣</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长度</a:t>
                </a:r>
                <a:r>
                  <a:rPr lang="en-US" altLang="zh-CN"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），绘制对应散点图（图2）如图所示:</a:t>
                </a:r>
                <a:endParaRPr lang="en-US" altLang="zh-CN" dirty="0"/>
              </a:p>
            </p:txBody>
          </p:sp>
        </mc:Choice>
        <mc:Fallback>
          <p:sp>
            <p:nvSpPr>
              <p:cNvPr id="2" name="QC_5_BD.5_1#1fec36c29?vaa=1&amp;vcp=1&amp;vop=1&amp;pid=bde640693&amp;color=36,64,97&amp;vtp=1&amp;bt=1&amp;bbb=1&amp;hb=1"/>
              <p:cNvSpPr>
                <a:spLocks noRot="1" noChangeAspect="1" noMove="1" noResize="1" noEditPoints="1" noAdjustHandles="1" noChangeArrowheads="1" noChangeShapeType="1" noTextEdit="1"/>
              </p:cNvSpPr>
              <p:nvPr/>
            </p:nvSpPr>
            <p:spPr>
              <a:xfrm>
                <a:off x="539496" y="1207693"/>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p:pic>
        <p:nvPicPr>
          <p:cNvPr id="3" name="QC_5_BD.5_3#1fec36c29?iti=1&amp;htil=1&amp;vaa=1&amp;vcp=1&amp;vop=1&amp;pid=bde640693&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50592" y="2537637"/>
            <a:ext cx="1737360"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BD.5_4#1fec36c29?iti=2&amp;htil=1&amp;vaa=1&amp;vcp=1&amp;vop=1&amp;pid=bde640693&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616952" y="2574213"/>
            <a:ext cx="2514600"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5#1fec36c29?iti=1&amp;htil=1&amp;vaa=1&amp;vcp=1&amp;vop=1&amp;pid=bde640693&amp;color=36,64,97&amp;vtp=1&amp;bbb=1"/>
          <p:cNvSpPr/>
          <p:nvPr/>
        </p:nvSpPr>
        <p:spPr>
          <a:xfrm>
            <a:off x="3121628" y="4712893"/>
            <a:ext cx="3952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图1</a:t>
            </a:r>
            <a:endParaRPr lang="en-US" altLang="zh-CN" sz="1800" dirty="0"/>
          </a:p>
        </p:txBody>
      </p:sp>
      <p:sp>
        <p:nvSpPr>
          <p:cNvPr id="6" name="QC_5_BD.5_6#1fec36c29?iti=2&amp;htil=1&amp;vaa=1&amp;vcp=1&amp;vop=1&amp;pid=bde640693&amp;color=36,64,97&amp;vtp=1&amp;bbb=1"/>
          <p:cNvSpPr/>
          <p:nvPr/>
        </p:nvSpPr>
        <p:spPr>
          <a:xfrm>
            <a:off x="8676608" y="4712893"/>
            <a:ext cx="3952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图2</a:t>
            </a:r>
            <a:endParaRPr lang="en-US" altLang="zh-CN" sz="1800" dirty="0"/>
          </a:p>
        </p:txBody>
      </p:sp>
      <mc:AlternateContent xmlns:mc="http://schemas.openxmlformats.org/markup-compatibility/2006">
        <mc:Choice xmlns:a14="http://schemas.microsoft.com/office/drawing/2010/main" Requires="a14">
          <p:sp>
            <p:nvSpPr>
              <p:cNvPr id="7" name="QC_5_BD.5_7#1fec36c29?vaa=1&amp;vcp=1&amp;vop=1&amp;pid=bde640693&amp;color=36,64,97&amp;vtp=1&amp;bbb=1&amp;hb=1"/>
              <p:cNvSpPr/>
              <p:nvPr/>
            </p:nvSpPr>
            <p:spPr>
              <a:xfrm>
                <a:off x="539496" y="5090337"/>
                <a:ext cx="11109960" cy="7702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计算得样本相关系数为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0.864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，利用最小二乘法求得相应的经验回归方程为</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𝑦</m:t>
                        </m:r>
                      </m:e>
                    </m:acc>
                    <m:r>
                      <a:rPr lang="en-US" altLang="zh-CN" sz="1800" b="0" i="0">
                        <a:solidFill>
                          <a:srgbClr val="244061"/>
                        </a:solidFill>
                        <a:latin typeface="Cambria Math" pitchFamily="34" charset="0"/>
                        <a:ea typeface="Cambria Math" pitchFamily="34" charset="-122"/>
                        <a:cs typeface="Cambria Math" pitchFamily="34" charset="-120"/>
                      </a:rPr>
                      <m:t>=0.750</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+0.610</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根据以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上信息</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如下判断正确的为(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7" name="QC_5_BD.5_7#1fec36c29?vaa=1&amp;vcp=1&amp;vop=1&amp;pid=bde640693&amp;color=36,64,97&amp;vtp=1&amp;bbb=1&amp;hb=1"/>
              <p:cNvSpPr>
                <a:spLocks noRot="1" noChangeAspect="1" noMove="1" noResize="1" noEditPoints="1" noAdjustHandles="1" noChangeArrowheads="1" noChangeShapeType="1" noTextEdit="1"/>
              </p:cNvSpPr>
              <p:nvPr/>
            </p:nvSpPr>
            <p:spPr>
              <a:xfrm>
                <a:off x="539496" y="5090337"/>
                <a:ext cx="11109960" cy="770255"/>
              </a:xfrm>
              <a:prstGeom prst="rect">
                <a:avLst/>
              </a:prstGeom>
              <a:blipFill>
                <a:blip r:embed="rId6"/>
                <a:stretch>
                  <a:fillRect l="-1317" r="-1207" b="-19048"/>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1fec36c29.choices?vaa=1&amp;vcp=1&amp;vop=1&amp;pid=bde640693&amp;color=36,64,97&amp;vtp=1&amp;bt=1&amp;bbb=1"/>
              <p:cNvSpPr/>
              <p:nvPr/>
            </p:nvSpPr>
            <p:spPr>
              <a:xfrm>
                <a:off x="539496" y="1479060"/>
                <a:ext cx="11109960" cy="1606804"/>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A.花萼长度和花瓣长度不存在相关关系</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.花萼长度和花瓣长度负相关</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.花萼长度为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7</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800" b="0" i="0" dirty="0">
                    <a:solidFill>
                      <a:srgbClr val="244061"/>
                    </a:solidFill>
                    <a:latin typeface="Times New Roman" pitchFamily="34" charset="0"/>
                    <a:ea typeface="微软雅黑" pitchFamily="34" charset="-122"/>
                    <a:cs typeface="Times New Roman" pitchFamily="34" charset="-120"/>
                  </a:rPr>
                  <a:t>的该品种鸢尾花的花瓣长度的平均值约为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5.861</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.若选取其他品种鸢尾花进行抽样，所得花萼长度与花瓣长度的样本相关系数一定为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0.864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2" name="QC_5_BD.7_1#1fec36c29.choices?vaa=1&amp;vcp=1&amp;vop=1&amp;pid=bde640693&amp;color=36,64,97&amp;vtp=1&amp;bt=1&amp;bbb=1"/>
              <p:cNvSpPr>
                <a:spLocks noRot="1" noChangeAspect="1" noMove="1" noResize="1" noEditPoints="1" noAdjustHandles="1" noChangeArrowheads="1" noChangeShapeType="1" noTextEdit="1"/>
              </p:cNvSpPr>
              <p:nvPr/>
            </p:nvSpPr>
            <p:spPr>
              <a:xfrm>
                <a:off x="539496" y="1479060"/>
                <a:ext cx="11109960" cy="1606804"/>
              </a:xfrm>
              <a:prstGeom prst="rect">
                <a:avLst/>
              </a:prstGeom>
              <a:blipFill>
                <a:blip r:embed="rId3"/>
                <a:stretch>
                  <a:fillRect l="-1317" b="-91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AS.8_1#1fec36c29?vaa=1&amp;vcp=1&amp;vop=1&amp;pid=bde640693&amp;color=36,64,97&amp;vtp=1&amp;bbb=1&amp;hb=1"/>
              <p:cNvSpPr/>
              <p:nvPr/>
            </p:nvSpPr>
            <p:spPr>
              <a:xfrm>
                <a:off x="539496" y="3088405"/>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由题中散点图可知这些散点大致落在一条从左下角到右上角的直线附近，表明随花萼长度的增加</a:t>
                </a:r>
                <a:r>
                  <a:rPr lang="en-US" altLang="zh-CN" sz="1800" b="0" i="0">
                    <a:solidFill>
                      <a:srgbClr val="003760"/>
                    </a:solidFill>
                    <a:latin typeface="Times New Roman" pitchFamily="34" charset="0"/>
                    <a:ea typeface="微软雅黑" pitchFamily="34" charset="-122"/>
                    <a:cs typeface="Times New Roman" pitchFamily="34" charset="-120"/>
                  </a:rPr>
                  <a:t>，相</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应的花瓣长度呈增加的趋势</a:t>
                </a:r>
                <a:r>
                  <a:rPr lang="en-US" altLang="zh-CN" sz="1800" b="0" i="0" dirty="0">
                    <a:solidFill>
                      <a:srgbClr val="003760"/>
                    </a:solidFill>
                    <a:latin typeface="Times New Roman" pitchFamily="34" charset="0"/>
                    <a:ea typeface="微软雅黑" pitchFamily="34" charset="-122"/>
                    <a:cs typeface="Times New Roman" pitchFamily="34" charset="-120"/>
                  </a:rPr>
                  <a:t>，由成对样本数据的分布规律可知两者呈线性相关关系，且为正相关,故A，B</a:t>
                </a:r>
                <a:r>
                  <a:rPr lang="en-US" altLang="zh-CN" sz="1800" b="0" i="0">
                    <a:solidFill>
                      <a:srgbClr val="003760"/>
                    </a:solidFill>
                    <a:latin typeface="Times New Roman" pitchFamily="34" charset="0"/>
                    <a:ea typeface="微软雅黑" pitchFamily="34" charset="-122"/>
                    <a:cs typeface="Times New Roman" pitchFamily="34" charset="-120"/>
                  </a:rPr>
                  <a:t>错误，</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因为花瓣长度关于花萼长度的经验回归方程为</a:t>
                </a: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𝑦</m:t>
                        </m:r>
                      </m:e>
                    </m:acc>
                    <m:r>
                      <a:rPr lang="en-US" altLang="zh-CN" sz="1800" b="0" i="0">
                        <a:solidFill>
                          <a:srgbClr val="003760"/>
                        </a:solidFill>
                        <a:latin typeface="Cambria Math" pitchFamily="34" charset="0"/>
                        <a:ea typeface="Cambria Math" pitchFamily="34" charset="-122"/>
                        <a:cs typeface="Cambria Math" pitchFamily="34" charset="-120"/>
                      </a:rPr>
                      <m:t>=0.750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+0.610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3300"/>
                  </a:lnSpc>
                </a:pPr>
                <a14:m>
                  <m:oMath xmlns:m="http://schemas.openxmlformats.org/officeDocument/2006/math">
                    <m:acc>
                      <m:accPr>
                        <m: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003760"/>
                            </a:solidFill>
                            <a:latin typeface="Cambria Math" pitchFamily="34" charset="0"/>
                            <a:ea typeface="Cambria Math" pitchFamily="34" charset="-122"/>
                            <a:cs typeface="Cambria Math" pitchFamily="34" charset="-120"/>
                          </a:rPr>
                          <m:t>𝑦</m:t>
                        </m:r>
                      </m:e>
                    </m:acc>
                    <m:r>
                      <a:rPr lang="en-US" altLang="zh-CN" sz="1800" b="0" i="0">
                        <a:solidFill>
                          <a:srgbClr val="003760"/>
                        </a:solidFill>
                        <a:latin typeface="Cambria Math" pitchFamily="34" charset="0"/>
                        <a:ea typeface="Cambria Math" pitchFamily="34" charset="-122"/>
                        <a:cs typeface="Cambria Math" pitchFamily="34" charset="-120"/>
                      </a:rPr>
                      <m:t>=0.750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1×7+0.610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5=5.861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，C正确.样本具有随机性</a:t>
                </a:r>
                <a:r>
                  <a:rPr lang="en-US" altLang="zh-CN" sz="1800" b="0" i="0">
                    <a:solidFill>
                      <a:srgbClr val="003760"/>
                    </a:solidFill>
                    <a:latin typeface="Times New Roman" pitchFamily="34" charset="0"/>
                    <a:ea typeface="微软雅黑" pitchFamily="34" charset="-122"/>
                    <a:cs typeface="Times New Roman" pitchFamily="34" charset="-120"/>
                  </a:rPr>
                  <a:t>，样本相关系数会随着样本成对数据的变化而变</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化</a:t>
                </a:r>
                <a:r>
                  <a:rPr lang="en-US" altLang="zh-CN" b="0" i="0" dirty="0">
                    <a:solidFill>
                      <a:srgbClr val="003760"/>
                    </a:solidFill>
                    <a:latin typeface="Times New Roman" pitchFamily="34" charset="0"/>
                    <a:ea typeface="微软雅黑" pitchFamily="34" charset="-122"/>
                    <a:cs typeface="Times New Roman" pitchFamily="34" charset="-120"/>
                  </a:rPr>
                  <a:t>，故D错误.故选C.</a:t>
                </a:r>
                <a:endParaRPr lang="en-US" altLang="zh-CN" dirty="0"/>
              </a:p>
            </p:txBody>
          </p:sp>
        </mc:Choice>
        <mc:Fallback>
          <p:sp>
            <p:nvSpPr>
              <p:cNvPr id="3" name="QC_5_AS.8_1#1fec36c29?vaa=1&amp;vcp=1&amp;vop=1&amp;pid=bde640693&amp;color=36,64,97&amp;vtp=1&amp;bbb=1&amp;hb=1"/>
              <p:cNvSpPr>
                <a:spLocks noRot="1" noChangeAspect="1" noMove="1" noResize="1" noEditPoints="1" noAdjustHandles="1" noChangeArrowheads="1" noChangeShapeType="1" noTextEdit="1"/>
              </p:cNvSpPr>
              <p:nvPr/>
            </p:nvSpPr>
            <p:spPr>
              <a:xfrm>
                <a:off x="539496" y="3088405"/>
                <a:ext cx="11109960" cy="2030540"/>
              </a:xfrm>
              <a:prstGeom prst="rect">
                <a:avLst/>
              </a:prstGeom>
              <a:blipFill>
                <a:blip r:embed="rId4"/>
                <a:stretch>
                  <a:fillRect l="-1317" r="-1537" b="-6607"/>
                </a:stretch>
              </a:blipFill>
              <a:ln/>
            </p:spPr>
            <p:txBody>
              <a:bodyPr/>
              <a:lstStyle/>
              <a:p>
                <a:r>
                  <a:rPr lang="zh-CN" altLang="en-US">
                    <a:noFill/>
                  </a:rPr>
                  <a:t> </a:t>
                </a:r>
              </a:p>
            </p:txBody>
          </p:sp>
        </mc:Fallback>
      </mc:AlternateContent>
      <p:sp>
        <p:nvSpPr>
          <p:cNvPr id="4" name="QC_5_AN.9_1#1fec36c29?vaa=1&amp;vcp=1&amp;vop=1&amp;pid=bde640693&amp;color=36,64,97&amp;vtp=1&amp;bbb=1"/>
          <p:cNvSpPr/>
          <p:nvPr/>
        </p:nvSpPr>
        <p:spPr>
          <a:xfrm>
            <a:off x="539496" y="5148535"/>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_1#4d91b57c8?vcp=1&amp;vop=1&amp;pid=bde640693&amp;color=36,64,97&amp;vtp=1&amp;bt=1&amp;bbb=1&amp;hb=1"/>
              <p:cNvSpPr/>
              <p:nvPr/>
            </p:nvSpPr>
            <p:spPr>
              <a:xfrm>
                <a:off x="539496" y="1614855"/>
                <a:ext cx="11109960" cy="11925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[全国乙理2022·19，12分]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某地经过多年的环境治理，已将荒山改造成了绿水青山</a:t>
                </a:r>
                <a:r>
                  <a:rPr lang="en-US" altLang="zh-CN" sz="1800" b="0" i="0">
                    <a:solidFill>
                      <a:srgbClr val="244061"/>
                    </a:solidFill>
                    <a:latin typeface="Times New Roman" pitchFamily="34" charset="0"/>
                    <a:ea typeface="微软雅黑" pitchFamily="34" charset="-122"/>
                    <a:cs typeface="Times New Roman" pitchFamily="34" charset="-120"/>
                  </a:rPr>
                  <a:t>.为估计一林区某种树</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木的总材积量</a:t>
                </a:r>
                <a:r>
                  <a:rPr lang="en-US" altLang="zh-CN" sz="1800" b="0" i="0" dirty="0">
                    <a:solidFill>
                      <a:srgbClr val="244061"/>
                    </a:solidFill>
                    <a:latin typeface="Times New Roman" pitchFamily="34" charset="0"/>
                    <a:ea typeface="微软雅黑" pitchFamily="34" charset="-122"/>
                    <a:cs typeface="Times New Roman" pitchFamily="34" charset="-120"/>
                  </a:rPr>
                  <a:t>，随机选取了10棵这种树木，测量每棵树的根部横截面积（单位:</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）和材积量（单位：</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到如下数据</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10_1#4d91b57c8?vcp=1&amp;vop=1&amp;pid=bde640693&amp;color=36,64,97&amp;vtp=1&amp;bt=1&amp;bbb=1&amp;hb=1"/>
              <p:cNvSpPr>
                <a:spLocks noRot="1" noChangeAspect="1" noMove="1" noResize="1" noEditPoints="1" noAdjustHandles="1" noChangeArrowheads="1" noChangeShapeType="1" noTextEdit="1"/>
              </p:cNvSpPr>
              <p:nvPr/>
            </p:nvSpPr>
            <p:spPr>
              <a:xfrm>
                <a:off x="539496" y="1614855"/>
                <a:ext cx="11109960" cy="1192530"/>
              </a:xfrm>
              <a:prstGeom prst="rect">
                <a:avLst/>
              </a:prstGeom>
              <a:blipFill>
                <a:blip r:embed="rId3"/>
                <a:stretch>
                  <a:fillRect l="-1317" r="-494" b="-1122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BD.10_2#4d91b57c8?colgroup=9,2,2,2,2,2,2,2,2,2,2,3&amp;vcp=1&amp;vop=1&amp;pid=bde640693&amp;color=36,64,97&amp;vtp=1&amp;bbb=1"/>
              <p:cNvGraphicFramePr>
                <a:graphicFrameLocks noGrp="1"/>
              </p:cNvGraphicFramePr>
              <p:nvPr>
                <p:extLst>
                  <p:ext uri="{D42A27DB-BD31-4B8C-83A1-F6EECF244321}">
                    <p14:modId xmlns:p14="http://schemas.microsoft.com/office/powerpoint/2010/main" val="3633776857"/>
                  </p:ext>
                </p:extLst>
              </p:nvPr>
            </p:nvGraphicFramePr>
            <p:xfrm>
              <a:off x="539496" y="2944799"/>
              <a:ext cx="10963656" cy="1169481"/>
            </p:xfrm>
            <a:graphic>
              <a:graphicData uri="http://schemas.openxmlformats.org/drawingml/2006/table">
                <a:tbl>
                  <a:tblPr/>
                  <a:tblGrid>
                    <a:gridCol w="2423160">
                      <a:extLst>
                        <a:ext uri="{9D8B030D-6E8A-4147-A177-3AD203B41FA5}">
                          <a16:colId xmlns:a16="http://schemas.microsoft.com/office/drawing/2014/main" val="20000"/>
                        </a:ext>
                      </a:extLst>
                    </a:gridCol>
                    <a:gridCol w="768096">
                      <a:extLst>
                        <a:ext uri="{9D8B030D-6E8A-4147-A177-3AD203B41FA5}">
                          <a16:colId xmlns:a16="http://schemas.microsoft.com/office/drawing/2014/main" val="20001"/>
                        </a:ext>
                      </a:extLst>
                    </a:gridCol>
                    <a:gridCol w="768096">
                      <a:extLst>
                        <a:ext uri="{9D8B030D-6E8A-4147-A177-3AD203B41FA5}">
                          <a16:colId xmlns:a16="http://schemas.microsoft.com/office/drawing/2014/main" val="20002"/>
                        </a:ext>
                      </a:extLst>
                    </a:gridCol>
                    <a:gridCol w="768096">
                      <a:extLst>
                        <a:ext uri="{9D8B030D-6E8A-4147-A177-3AD203B41FA5}">
                          <a16:colId xmlns:a16="http://schemas.microsoft.com/office/drawing/2014/main" val="20003"/>
                        </a:ext>
                      </a:extLst>
                    </a:gridCol>
                    <a:gridCol w="768096">
                      <a:extLst>
                        <a:ext uri="{9D8B030D-6E8A-4147-A177-3AD203B41FA5}">
                          <a16:colId xmlns:a16="http://schemas.microsoft.com/office/drawing/2014/main" val="20004"/>
                        </a:ext>
                      </a:extLst>
                    </a:gridCol>
                    <a:gridCol w="768096">
                      <a:extLst>
                        <a:ext uri="{9D8B030D-6E8A-4147-A177-3AD203B41FA5}">
                          <a16:colId xmlns:a16="http://schemas.microsoft.com/office/drawing/2014/main" val="20005"/>
                        </a:ext>
                      </a:extLst>
                    </a:gridCol>
                    <a:gridCol w="768096">
                      <a:extLst>
                        <a:ext uri="{9D8B030D-6E8A-4147-A177-3AD203B41FA5}">
                          <a16:colId xmlns:a16="http://schemas.microsoft.com/office/drawing/2014/main" val="20006"/>
                        </a:ext>
                      </a:extLst>
                    </a:gridCol>
                    <a:gridCol w="768096">
                      <a:extLst>
                        <a:ext uri="{9D8B030D-6E8A-4147-A177-3AD203B41FA5}">
                          <a16:colId xmlns:a16="http://schemas.microsoft.com/office/drawing/2014/main" val="20007"/>
                        </a:ext>
                      </a:extLst>
                    </a:gridCol>
                    <a:gridCol w="768096">
                      <a:extLst>
                        <a:ext uri="{9D8B030D-6E8A-4147-A177-3AD203B41FA5}">
                          <a16:colId xmlns:a16="http://schemas.microsoft.com/office/drawing/2014/main" val="20008"/>
                        </a:ext>
                      </a:extLst>
                    </a:gridCol>
                    <a:gridCol w="768096">
                      <a:extLst>
                        <a:ext uri="{9D8B030D-6E8A-4147-A177-3AD203B41FA5}">
                          <a16:colId xmlns:a16="http://schemas.microsoft.com/office/drawing/2014/main" val="20009"/>
                        </a:ext>
                      </a:extLst>
                    </a:gridCol>
                    <a:gridCol w="768096">
                      <a:extLst>
                        <a:ext uri="{9D8B030D-6E8A-4147-A177-3AD203B41FA5}">
                          <a16:colId xmlns:a16="http://schemas.microsoft.com/office/drawing/2014/main" val="20010"/>
                        </a:ext>
                      </a:extLst>
                    </a:gridCol>
                    <a:gridCol w="859536">
                      <a:extLst>
                        <a:ext uri="{9D8B030D-6E8A-4147-A177-3AD203B41FA5}">
                          <a16:colId xmlns:a16="http://schemas.microsoft.com/office/drawing/2014/main" val="20011"/>
                        </a:ext>
                      </a:extLst>
                    </a:gridCol>
                  </a:tblGrid>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样本号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根部横截面积</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材积量</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8" name="QO_5_BD.10_2#4d91b57c8?colgroup=9,2,2,2,2,2,2,2,2,2,2,3&amp;vcp=1&amp;vop=1&amp;pid=bde640693&amp;color=36,64,97&amp;vtp=1&amp;bbb=1"/>
              <p:cNvGraphicFramePr>
                <a:graphicFrameLocks noGrp="1"/>
              </p:cNvGraphicFramePr>
              <p:nvPr>
                <p:extLst>
                  <p:ext uri="{D42A27DB-BD31-4B8C-83A1-F6EECF244321}">
                    <p14:modId xmlns:p14="http://schemas.microsoft.com/office/powerpoint/2010/main" val="3633776857"/>
                  </p:ext>
                </p:extLst>
              </p:nvPr>
            </p:nvGraphicFramePr>
            <p:xfrm>
              <a:off x="539496" y="2944799"/>
              <a:ext cx="10963656" cy="1169481"/>
            </p:xfrm>
            <a:graphic>
              <a:graphicData uri="http://schemas.openxmlformats.org/drawingml/2006/table">
                <a:tbl>
                  <a:tblPr/>
                  <a:tblGrid>
                    <a:gridCol w="2423160">
                      <a:extLst>
                        <a:ext uri="{9D8B030D-6E8A-4147-A177-3AD203B41FA5}">
                          <a16:colId xmlns:a16="http://schemas.microsoft.com/office/drawing/2014/main" val="20000"/>
                        </a:ext>
                      </a:extLst>
                    </a:gridCol>
                    <a:gridCol w="768096">
                      <a:extLst>
                        <a:ext uri="{9D8B030D-6E8A-4147-A177-3AD203B41FA5}">
                          <a16:colId xmlns:a16="http://schemas.microsoft.com/office/drawing/2014/main" val="20001"/>
                        </a:ext>
                      </a:extLst>
                    </a:gridCol>
                    <a:gridCol w="768096">
                      <a:extLst>
                        <a:ext uri="{9D8B030D-6E8A-4147-A177-3AD203B41FA5}">
                          <a16:colId xmlns:a16="http://schemas.microsoft.com/office/drawing/2014/main" val="20002"/>
                        </a:ext>
                      </a:extLst>
                    </a:gridCol>
                    <a:gridCol w="768096">
                      <a:extLst>
                        <a:ext uri="{9D8B030D-6E8A-4147-A177-3AD203B41FA5}">
                          <a16:colId xmlns:a16="http://schemas.microsoft.com/office/drawing/2014/main" val="20003"/>
                        </a:ext>
                      </a:extLst>
                    </a:gridCol>
                    <a:gridCol w="768096">
                      <a:extLst>
                        <a:ext uri="{9D8B030D-6E8A-4147-A177-3AD203B41FA5}">
                          <a16:colId xmlns:a16="http://schemas.microsoft.com/office/drawing/2014/main" val="20004"/>
                        </a:ext>
                      </a:extLst>
                    </a:gridCol>
                    <a:gridCol w="768096">
                      <a:extLst>
                        <a:ext uri="{9D8B030D-6E8A-4147-A177-3AD203B41FA5}">
                          <a16:colId xmlns:a16="http://schemas.microsoft.com/office/drawing/2014/main" val="20005"/>
                        </a:ext>
                      </a:extLst>
                    </a:gridCol>
                    <a:gridCol w="768096">
                      <a:extLst>
                        <a:ext uri="{9D8B030D-6E8A-4147-A177-3AD203B41FA5}">
                          <a16:colId xmlns:a16="http://schemas.microsoft.com/office/drawing/2014/main" val="20006"/>
                        </a:ext>
                      </a:extLst>
                    </a:gridCol>
                    <a:gridCol w="768096">
                      <a:extLst>
                        <a:ext uri="{9D8B030D-6E8A-4147-A177-3AD203B41FA5}">
                          <a16:colId xmlns:a16="http://schemas.microsoft.com/office/drawing/2014/main" val="20007"/>
                        </a:ext>
                      </a:extLst>
                    </a:gridCol>
                    <a:gridCol w="768096">
                      <a:extLst>
                        <a:ext uri="{9D8B030D-6E8A-4147-A177-3AD203B41FA5}">
                          <a16:colId xmlns:a16="http://schemas.microsoft.com/office/drawing/2014/main" val="20008"/>
                        </a:ext>
                      </a:extLst>
                    </a:gridCol>
                    <a:gridCol w="768096">
                      <a:extLst>
                        <a:ext uri="{9D8B030D-6E8A-4147-A177-3AD203B41FA5}">
                          <a16:colId xmlns:a16="http://schemas.microsoft.com/office/drawing/2014/main" val="20009"/>
                        </a:ext>
                      </a:extLst>
                    </a:gridCol>
                    <a:gridCol w="768096">
                      <a:extLst>
                        <a:ext uri="{9D8B030D-6E8A-4147-A177-3AD203B41FA5}">
                          <a16:colId xmlns:a16="http://schemas.microsoft.com/office/drawing/2014/main" val="20010"/>
                        </a:ext>
                      </a:extLst>
                    </a:gridCol>
                    <a:gridCol w="859536">
                      <a:extLst>
                        <a:ext uri="{9D8B030D-6E8A-4147-A177-3AD203B41FA5}">
                          <a16:colId xmlns:a16="http://schemas.microsoft.com/office/drawing/2014/main" val="20011"/>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1563" r="-352513" b="-2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101563" r="-352513"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201563" r="-352513" b="-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O_5_BD.10_3#4d91b57c8?vcp=1&amp;vop=1&amp;pid=bde640693&amp;color=36,64,97&amp;vtp=1&amp;bbb=1"/>
              <p:cNvSpPr/>
              <p:nvPr/>
            </p:nvSpPr>
            <p:spPr>
              <a:xfrm>
                <a:off x="539496" y="4252899"/>
                <a:ext cx="11109960" cy="1193800"/>
              </a:xfrm>
              <a:prstGeom prst="rect">
                <a:avLst/>
              </a:prstGeom>
              <a:noFill/>
              <a:ln/>
            </p:spPr>
            <p:txBody>
              <a:bodyPr wrap="none" lIns="0" tIns="0" rIns="0" bIns="0" rtlCol="0" anchor="t"/>
              <a:lstStyle/>
              <a:p>
                <a:pPr algn="l" latinLnBrk="1">
                  <a:lnSpc>
                    <a:spcPts val="4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并计算得</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=0.038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=1.615</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=0.247</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O_5_BD.10_3#4d91b57c8?vcp=1&amp;vop=1&amp;pid=bde640693&amp;color=36,64,97&amp;vtp=1&amp;bbb=1"/>
              <p:cNvSpPr>
                <a:spLocks noRot="1" noChangeAspect="1" noMove="1" noResize="1" noEditPoints="1" noAdjustHandles="1" noChangeArrowheads="1" noChangeShapeType="1" noTextEdit="1"/>
              </p:cNvSpPr>
              <p:nvPr/>
            </p:nvSpPr>
            <p:spPr>
              <a:xfrm>
                <a:off x="539496" y="4252899"/>
                <a:ext cx="11109960" cy="1193800"/>
              </a:xfrm>
              <a:prstGeom prst="rect">
                <a:avLst/>
              </a:prstGeom>
              <a:blipFill>
                <a:blip r:embed="rId5"/>
                <a:stretch>
                  <a:fillRect b="-513"/>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O_6_BD.11_1#32b7811e7?vcp=1&amp;vop=1&amp;pid=4d91b57c8&amp;color=36,64,97&amp;vtp=1&amp;bt=1&amp;bbb=1"/>
          <p:cNvSpPr/>
          <p:nvPr/>
        </p:nvSpPr>
        <p:spPr>
          <a:xfrm>
            <a:off x="539496" y="256160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估计该林区这种树木平均一棵的根部横截面积与平均一棵的材积量;</a:t>
            </a:r>
            <a:endParaRPr lang="en-US" altLang="zh-CN" sz="1800" dirty="0"/>
          </a:p>
        </p:txBody>
      </p:sp>
      <mc:AlternateContent xmlns:mc="http://schemas.openxmlformats.org/markup-compatibility/2006">
        <mc:Choice xmlns:a14="http://schemas.microsoft.com/office/drawing/2010/main" Requires="a14">
          <p:sp>
            <p:nvSpPr>
              <p:cNvPr id="3" name="QO_6_AN.12_1#32b7811e7?vcp=1&amp;vop=1&amp;pid=4d91b57c8&amp;color=36,64,97&amp;vtp=1&amp;bbb=1&amp;hb=1"/>
              <p:cNvSpPr/>
              <p:nvPr/>
            </p:nvSpPr>
            <p:spPr>
              <a:xfrm>
                <a:off x="539496" y="2935242"/>
                <a:ext cx="11109960" cy="1547559"/>
              </a:xfrm>
              <a:prstGeom prst="rect">
                <a:avLst/>
              </a:prstGeom>
              <a:noFill/>
              <a:ln/>
            </p:spPr>
            <p:txBody>
              <a:bodyPr wrap="none" lIns="0" tIns="0" rIns="0" bIns="0" rtlCol="0" anchor="t"/>
              <a:lstStyle/>
              <a:p>
                <a:pPr algn="l" latinLnBrk="1">
                  <a:lnSpc>
                    <a:spcPts val="47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【解】由题意可知</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以这</a:t>
                </a:r>
                <a:r>
                  <a:rPr lang="en-US" altLang="zh-CN" sz="1800" b="0" i="0" dirty="0">
                    <a:solidFill>
                      <a:srgbClr val="6565FF"/>
                    </a:solidFill>
                    <a:latin typeface="Times New Roman" pitchFamily="34" charset="0"/>
                    <a:ea typeface="微软雅黑" pitchFamily="34" charset="-122"/>
                    <a:cs typeface="Times New Roman" pitchFamily="34" charset="-120"/>
                  </a:rPr>
                  <a:t>10棵树木的根部横截面积和材积量的平均值分别为</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=0.06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，所以估计该</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林区这种树木平均一棵的根部横截面积与平均一棵的材积量分别为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0.06</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2</m:t>
                        </m:r>
                      </m:sup>
                    </m:sSup>
                  </m:oMath>
                </a14:m>
                <a:r>
                  <a:rPr lang="en-US" altLang="zh-CN"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0.39</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AN.12_1#32b7811e7?vcp=1&amp;vop=1&amp;pid=4d91b57c8&amp;color=36,64,97&amp;vtp=1&amp;bbb=1&amp;hb=1"/>
              <p:cNvSpPr>
                <a:spLocks noRot="1" noChangeAspect="1" noMove="1" noResize="1" noEditPoints="1" noAdjustHandles="1" noChangeArrowheads="1" noChangeShapeType="1" noTextEdit="1"/>
              </p:cNvSpPr>
              <p:nvPr/>
            </p:nvSpPr>
            <p:spPr>
              <a:xfrm>
                <a:off x="539496" y="2935242"/>
                <a:ext cx="11109960" cy="1547559"/>
              </a:xfrm>
              <a:prstGeom prst="rect">
                <a:avLst/>
              </a:prstGeom>
              <a:blipFill>
                <a:blip r:embed="rId3"/>
                <a:stretch>
                  <a:fillRect l="-1317" r="-878"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3_1#a9d4452fe?vcp=1&amp;vop=1&amp;pid=4d91b57c8&amp;color=36,64,97&amp;vtp=1&amp;bt=1&amp;bbb=1"/>
              <p:cNvSpPr/>
              <p:nvPr/>
            </p:nvSpPr>
            <p:spPr>
              <a:xfrm>
                <a:off x="539496" y="156192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求该林区这种树木的根部横截面积与材积量的样本相关系数（精确到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13_1#a9d4452fe?vcp=1&amp;vop=1&amp;pid=4d91b57c8&amp;color=36,64,97&amp;vtp=1&amp;bt=1&amp;bbb=1"/>
              <p:cNvSpPr>
                <a:spLocks noRot="1" noChangeAspect="1" noMove="1" noResize="1" noEditPoints="1" noAdjustHandles="1" noChangeArrowheads="1" noChangeShapeType="1" noTextEdit="1"/>
              </p:cNvSpPr>
              <p:nvPr/>
            </p:nvSpPr>
            <p:spPr>
              <a:xfrm>
                <a:off x="539496" y="1561928"/>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4_1#a9d4452fe?vcp=1&amp;vop=1&amp;pid=4d91b57c8&amp;color=36,64,97&amp;vtp=1&amp;bbb=1"/>
              <p:cNvSpPr/>
              <p:nvPr/>
            </p:nvSpPr>
            <p:spPr>
              <a:xfrm>
                <a:off x="539496" y="1935562"/>
                <a:ext cx="11109960" cy="3541840"/>
              </a:xfrm>
              <a:prstGeom prst="rect">
                <a:avLst/>
              </a:prstGeom>
              <a:noFill/>
              <a:ln/>
            </p:spPr>
            <p:txBody>
              <a:bodyPr wrap="none" lIns="0" tIns="0" rIns="0" bIns="0" rtlCol="0" anchor="t"/>
              <a:lstStyle/>
              <a:p>
                <a:pPr algn="l" latinLnBrk="1">
                  <a:lnSpc>
                    <a:spcPts val="90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9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0.247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4−10×0.06×0.39</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0.038−10×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0.06</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1.615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0.39</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0.002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0.094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1.896×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−4</m:t>
                                </m:r>
                              </m:sup>
                            </m:sSup>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134</m:t>
                        </m:r>
                      </m:num>
                      <m:den>
                        <m:r>
                          <a:rPr lang="en-US" altLang="zh-CN" sz="1800" b="0" i="0">
                            <a:solidFill>
                              <a:srgbClr val="6565FF"/>
                            </a:solidFill>
                            <a:latin typeface="Cambria Math" pitchFamily="34" charset="0"/>
                            <a:ea typeface="Cambria Math" pitchFamily="34" charset="-122"/>
                            <a:cs typeface="Cambria Math" pitchFamily="34" charset="-120"/>
                          </a:rPr>
                          <m:t>137.7</m:t>
                        </m:r>
                      </m:den>
                    </m:f>
                    <m:r>
                      <a:rPr lang="en-US" altLang="zh-CN" sz="1800" b="0" i="0">
                        <a:solidFill>
                          <a:srgbClr val="6565FF"/>
                        </a:solidFill>
                        <a:latin typeface="Cambria Math" pitchFamily="34" charset="0"/>
                        <a:ea typeface="Cambria Math" pitchFamily="34" charset="-122"/>
                        <a:cs typeface="Cambria Math" pitchFamily="34" charset="-120"/>
                      </a:rPr>
                      <m:t>≈0.97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以该林区这种树木的根部横截面积与材积量的样本相关系数是</a:t>
                </a:r>
                <a:r>
                  <a:rPr lang="en-US" altLang="zh-CN" sz="1800" b="0" i="0" dirty="0">
                    <a:solidFill>
                      <a:srgbClr val="6565FF"/>
                    </a:solidFill>
                    <a:latin typeface="Times New Roman" pitchFamily="34" charset="0"/>
                    <a:ea typeface="微软雅黑" pitchFamily="34" charset="-122"/>
                    <a:cs typeface="Times New Roman" pitchFamily="34" charset="-120"/>
                  </a:rPr>
                  <a:t>0.97.</a:t>
                </a:r>
                <a:endParaRPr lang="en-US" altLang="zh-CN" sz="1800" dirty="0"/>
              </a:p>
            </p:txBody>
          </p:sp>
        </mc:Choice>
        <mc:Fallback>
          <p:sp>
            <p:nvSpPr>
              <p:cNvPr id="3" name="QO_6_AN.14_1#a9d4452fe?vcp=1&amp;vop=1&amp;pid=4d91b57c8&amp;color=36,64,97&amp;vtp=1&amp;bbb=1"/>
              <p:cNvSpPr>
                <a:spLocks noRot="1" noChangeAspect="1" noMove="1" noResize="1" noEditPoints="1" noAdjustHandles="1" noChangeArrowheads="1" noChangeShapeType="1" noTextEdit="1"/>
              </p:cNvSpPr>
              <p:nvPr/>
            </p:nvSpPr>
            <p:spPr>
              <a:xfrm>
                <a:off x="539496" y="1935562"/>
                <a:ext cx="11109960" cy="3541840"/>
              </a:xfrm>
              <a:prstGeom prst="rect">
                <a:avLst/>
              </a:prstGeom>
              <a:blipFill>
                <a:blip r:embed="rId4"/>
                <a:stretch>
                  <a:fillRect l="-1317" b="-37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1475</Words>
  <Application>Microsoft Office PowerPoint</Application>
  <PresentationFormat>宽屏</PresentationFormat>
  <Paragraphs>289</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2025-10-21T08:26:56Z</dcterms:created>
  <dcterms:modified xsi:type="dcterms:W3CDTF">2025-10-21T08:30:38Z</dcterms:modified>
  <cp:category/>
  <cp:contentStatus/>
</cp:coreProperties>
</file>